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custDataLst>
    <p:tags r:id="rId4"/>
  </p:custDataLst>
  <p:defaultTextStyle>
    <a:defPPr>
      <a:defRPr lang="en-US"/>
    </a:defPPr>
    <a:lvl1pPr algn="l" defTabSz="21939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193925" indent="-1736725" algn="l" defTabSz="21939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4387850" indent="-3473450" algn="l" defTabSz="21939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6583363" indent="-5211763" algn="l" defTabSz="21939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8777288" indent="-6948488" algn="l" defTabSz="21939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7106" autoAdjust="0"/>
  </p:normalViewPr>
  <p:slideViewPr>
    <p:cSldViewPr snapToGrid="0">
      <p:cViewPr>
        <p:scale>
          <a:sx n="40" d="100"/>
          <a:sy n="40" d="100"/>
        </p:scale>
        <p:origin x="3546" y="174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1945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2FAAF66-45A1-4483-8B91-94E91340B415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1945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252F64B-F91B-48D7-BD18-3B75C499D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61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193925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2193925" algn="l" defTabSz="2193925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4387850" algn="l" defTabSz="2193925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6583363" algn="l" defTabSz="2193925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8777288" algn="l" defTabSz="2193925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1097280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8EB87-B156-4662-B519-C9EF3DCC3F64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0E548-14DF-4167-99E7-EB7134003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DBCB6-B9EF-442B-8B29-02B09FC7D045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EE632-E7CE-4BCE-BA2C-01E399BFD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BB2A9-F11C-44B7-A49F-3A87A4258862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081B2-E6BB-4B4D-B795-9892EA202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5468-472B-491C-8040-70AC5EEB8892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22CB1-7E3C-4428-A42B-A492C7178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13D9-B0AC-4FF7-B394-289128E444AF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ABF91-B0B1-4A4D-B3AE-E93C77C21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219F5-4957-4A0F-9C2C-6312AB9695DA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660F-857B-4AFC-89E0-88FB0EC0C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C016F-9E3B-4664-A02B-5A6A1F5F2B03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D2FCB-9254-43C0-B3EB-557A267CC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D60FC-8231-42A2-ACFC-8DAE5E1121EA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FD253-0C26-43FE-8A8D-51FEA0432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14BF3-47C0-4AE4-AA0B-FEF3132A0DA0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8CD44-E973-43F2-A7B6-A3B2BBA99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C813-9E27-4FA5-B764-434FB1015BF9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A11E9-4CE9-425A-9885-B93158736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15EE-1AB8-45C3-B737-EA8486A18712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C873B-9594-4ED2-BDA5-F1549417B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3925" y="7680325"/>
            <a:ext cx="39503350" cy="2172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3925" y="30510163"/>
            <a:ext cx="10242550" cy="1752600"/>
          </a:xfrm>
          <a:prstGeom prst="rect">
            <a:avLst/>
          </a:prstGeom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>
              <a:defRPr sz="58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8FEBD64-1E0F-42F5-BE8F-19AB5DCF2DDD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5525" y="30510163"/>
            <a:ext cx="1390015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 defTabSz="2194560" fontAlgn="auto">
              <a:spcBef>
                <a:spcPts val="0"/>
              </a:spcBef>
              <a:spcAft>
                <a:spcPts val="0"/>
              </a:spcAft>
              <a:defRPr sz="5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4725" y="30510163"/>
            <a:ext cx="10242550" cy="1752600"/>
          </a:xfrm>
          <a:prstGeom prst="rect">
            <a:avLst/>
          </a:prstGeom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 algn="r">
              <a:defRPr sz="58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07E48B49-EB4A-4D6D-AD45-2B68726B1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3925" rtl="0" eaLnBrk="1" fontAlgn="base" hangingPunct="1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2193925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2193925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2193925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2193925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2193925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2193925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2193925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2193925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644650" indent="-1644650" algn="l" defTabSz="21939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565525" indent="-1371600" algn="l" defTabSz="21939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3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5486400" indent="-1096963" algn="l" defTabSz="21939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7680325" indent="-1096963" algn="l" defTabSz="21939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9874250" indent="-1096963" algn="l" defTabSz="219392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598821" y="240636"/>
            <a:ext cx="39304114" cy="5486400"/>
          </a:xfrm>
        </p:spPr>
        <p:txBody>
          <a:bodyPr anchor="t"/>
          <a:lstStyle/>
          <a:p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How Variable are Burnout and Stress in Pediatric Residents? 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Exploratory Single Center Study from the Pediatric Resident Burnout – Resilience Study 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Consortium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 smtClean="0"/>
              <a:t>        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Suzanne Reed MD,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Maneesh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Batra MD,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Kathi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Kemper MD,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Betty B.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Staples MD, </a:t>
            </a:r>
            <a:b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Janet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R.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Serwint MD, Hilary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McClafferty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MD, Charles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J.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Schubert MD,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Paria M.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Wilson MD,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Alan Schwartz PhD, John D. Mahan MD </a:t>
            </a:r>
          </a:p>
        </p:txBody>
      </p: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1371600" y="8251071"/>
            <a:ext cx="41148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55" name="Group 3"/>
          <p:cNvGrpSpPr>
            <a:grpSpLocks/>
          </p:cNvGrpSpPr>
          <p:nvPr/>
        </p:nvGrpSpPr>
        <p:grpSpPr bwMode="auto">
          <a:xfrm>
            <a:off x="1371600" y="26144198"/>
            <a:ext cx="12801600" cy="1447800"/>
            <a:chOff x="15544800" y="13464723"/>
            <a:chExt cx="12801600" cy="1447800"/>
          </a:xfrm>
        </p:grpSpPr>
        <p:sp>
          <p:nvSpPr>
            <p:cNvPr id="2089" name="Title 1"/>
            <p:cNvSpPr txBox="1">
              <a:spLocks/>
            </p:cNvSpPr>
            <p:nvPr/>
          </p:nvSpPr>
          <p:spPr bwMode="auto">
            <a:xfrm>
              <a:off x="15544800" y="13464723"/>
              <a:ext cx="12801600" cy="144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38912" tIns="219456" rIns="438912" bIns="219456"/>
            <a:lstStyle/>
            <a:p>
              <a:pPr algn="ctr"/>
              <a:r>
                <a:rPr lang="en-US" sz="6000" dirty="0">
                  <a:solidFill>
                    <a:schemeClr val="accent1"/>
                  </a:solidFill>
                  <a:latin typeface="Arial Bold" charset="0"/>
                </a:rPr>
                <a:t>M</a:t>
              </a:r>
              <a:r>
                <a:rPr lang="en-US" sz="6000" dirty="0" smtClean="0">
                  <a:solidFill>
                    <a:schemeClr val="accent1"/>
                  </a:solidFill>
                  <a:latin typeface="Arial Bold" charset="0"/>
                </a:rPr>
                <a:t>ethods</a:t>
              </a:r>
              <a:endParaRPr lang="en-US" sz="6000" dirty="0">
                <a:solidFill>
                  <a:schemeClr val="accent1"/>
                </a:solidFill>
                <a:latin typeface="Arial Bold" charset="0"/>
              </a:endParaRPr>
            </a:p>
          </p:txBody>
        </p:sp>
        <p:cxnSp>
          <p:nvCxnSpPr>
            <p:cNvPr id="19" name="Straight Connector 18"/>
            <p:cNvCxnSpPr>
              <a:cxnSpLocks noChangeShapeType="1"/>
            </p:cNvCxnSpPr>
            <p:nvPr/>
          </p:nvCxnSpPr>
          <p:spPr bwMode="auto">
            <a:xfrm>
              <a:off x="15544800" y="14693532"/>
              <a:ext cx="12801600" cy="1588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prstDash val="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56" name="Group 4"/>
          <p:cNvGrpSpPr>
            <a:grpSpLocks/>
          </p:cNvGrpSpPr>
          <p:nvPr/>
        </p:nvGrpSpPr>
        <p:grpSpPr bwMode="auto">
          <a:xfrm>
            <a:off x="29736256" y="18699743"/>
            <a:ext cx="12603590" cy="1447800"/>
            <a:chOff x="29916010" y="7773554"/>
            <a:chExt cx="12603590" cy="1447800"/>
          </a:xfrm>
        </p:grpSpPr>
        <p:sp>
          <p:nvSpPr>
            <p:cNvPr id="2087" name="Title 1"/>
            <p:cNvSpPr txBox="1">
              <a:spLocks/>
            </p:cNvSpPr>
            <p:nvPr/>
          </p:nvSpPr>
          <p:spPr bwMode="auto">
            <a:xfrm>
              <a:off x="29916010" y="7773554"/>
              <a:ext cx="12344400" cy="144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38912" tIns="219456" rIns="438912" bIns="219456"/>
            <a:lstStyle/>
            <a:p>
              <a:pPr algn="ctr"/>
              <a:r>
                <a:rPr lang="en-US" sz="6000" dirty="0">
                  <a:solidFill>
                    <a:schemeClr val="accent1"/>
                  </a:solidFill>
                  <a:latin typeface="Arial Bold" charset="0"/>
                </a:rPr>
                <a:t>D</a:t>
              </a:r>
              <a:r>
                <a:rPr lang="en-US" sz="6000" dirty="0" smtClean="0">
                  <a:solidFill>
                    <a:schemeClr val="accent1"/>
                  </a:solidFill>
                  <a:latin typeface="Arial Bold" charset="0"/>
                </a:rPr>
                <a:t>iscussion</a:t>
              </a:r>
              <a:endParaRPr lang="en-US" sz="6000" dirty="0">
                <a:solidFill>
                  <a:schemeClr val="accent1"/>
                </a:solidFill>
                <a:latin typeface="Arial Bold" charset="0"/>
              </a:endParaRPr>
            </a:p>
          </p:txBody>
        </p: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>
              <a:off x="30175200" y="9037140"/>
              <a:ext cx="12344400" cy="1587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prstDash val="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61" name="Group 6"/>
          <p:cNvGrpSpPr>
            <a:grpSpLocks/>
          </p:cNvGrpSpPr>
          <p:nvPr/>
        </p:nvGrpSpPr>
        <p:grpSpPr bwMode="auto">
          <a:xfrm>
            <a:off x="15544800" y="19205066"/>
            <a:ext cx="12801600" cy="1447800"/>
            <a:chOff x="15544800" y="16895763"/>
            <a:chExt cx="12801600" cy="1447800"/>
          </a:xfrm>
        </p:grpSpPr>
        <p:sp>
          <p:nvSpPr>
            <p:cNvPr id="2083" name="Title 1"/>
            <p:cNvSpPr txBox="1">
              <a:spLocks/>
            </p:cNvSpPr>
            <p:nvPr/>
          </p:nvSpPr>
          <p:spPr bwMode="auto">
            <a:xfrm>
              <a:off x="15544800" y="16895763"/>
              <a:ext cx="12801600" cy="144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38912" tIns="219456" rIns="438912" bIns="219456"/>
            <a:lstStyle/>
            <a:p>
              <a:pPr algn="ctr"/>
              <a:r>
                <a:rPr lang="en-US" sz="6000" dirty="0" smtClean="0">
                  <a:solidFill>
                    <a:schemeClr val="accent1"/>
                  </a:solidFill>
                  <a:latin typeface="Arial Bold" charset="0"/>
                </a:rPr>
                <a:t>Results</a:t>
              </a:r>
              <a:endParaRPr lang="en-US" sz="6000" dirty="0">
                <a:solidFill>
                  <a:schemeClr val="accent1"/>
                </a:solidFill>
                <a:latin typeface="Arial Bold" charset="0"/>
              </a:endParaRPr>
            </a:p>
          </p:txBody>
        </p:sp>
        <p:cxnSp>
          <p:nvCxnSpPr>
            <p:cNvPr id="61" name="Straight Connector 60"/>
            <p:cNvCxnSpPr>
              <a:cxnSpLocks noChangeShapeType="1"/>
            </p:cNvCxnSpPr>
            <p:nvPr/>
          </p:nvCxnSpPr>
          <p:spPr bwMode="auto">
            <a:xfrm>
              <a:off x="15544800" y="18268950"/>
              <a:ext cx="12801600" cy="1588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prstDash val="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62" name="Group 7"/>
          <p:cNvGrpSpPr>
            <a:grpSpLocks/>
          </p:cNvGrpSpPr>
          <p:nvPr/>
        </p:nvGrpSpPr>
        <p:grpSpPr bwMode="auto">
          <a:xfrm>
            <a:off x="29606661" y="30078829"/>
            <a:ext cx="12603590" cy="1447800"/>
            <a:chOff x="29916010" y="16751385"/>
            <a:chExt cx="12603590" cy="1447800"/>
          </a:xfrm>
        </p:grpSpPr>
        <p:sp>
          <p:nvSpPr>
            <p:cNvPr id="2081" name="Title 1"/>
            <p:cNvSpPr txBox="1">
              <a:spLocks/>
            </p:cNvSpPr>
            <p:nvPr/>
          </p:nvSpPr>
          <p:spPr bwMode="auto">
            <a:xfrm>
              <a:off x="29916010" y="16751385"/>
              <a:ext cx="12344400" cy="1447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38912" tIns="219456" rIns="438912" bIns="219456"/>
            <a:lstStyle/>
            <a:p>
              <a:pPr algn="ctr"/>
              <a:r>
                <a:rPr lang="en-US" sz="6000" dirty="0" smtClean="0">
                  <a:solidFill>
                    <a:schemeClr val="accent1"/>
                  </a:solidFill>
                  <a:latin typeface="Arial Bold" charset="0"/>
                </a:rPr>
                <a:t>Acknowledgements</a:t>
              </a:r>
              <a:endParaRPr lang="en-US" sz="6000" dirty="0">
                <a:solidFill>
                  <a:schemeClr val="accent1"/>
                </a:solidFill>
                <a:latin typeface="Arial Bold" charset="0"/>
              </a:endParaRPr>
            </a:p>
          </p:txBody>
        </p:sp>
        <p:cxnSp>
          <p:nvCxnSpPr>
            <p:cNvPr id="62" name="Straight Connector 61"/>
            <p:cNvCxnSpPr>
              <a:cxnSpLocks noChangeShapeType="1"/>
            </p:cNvCxnSpPr>
            <p:nvPr/>
          </p:nvCxnSpPr>
          <p:spPr bwMode="auto">
            <a:xfrm>
              <a:off x="30175200" y="18074859"/>
              <a:ext cx="12344400" cy="1587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prstDash val="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63" name="Group 5"/>
          <p:cNvGrpSpPr>
            <a:grpSpLocks/>
          </p:cNvGrpSpPr>
          <p:nvPr/>
        </p:nvGrpSpPr>
        <p:grpSpPr bwMode="auto">
          <a:xfrm>
            <a:off x="1371600" y="8472968"/>
            <a:ext cx="12344400" cy="1447800"/>
            <a:chOff x="1371600" y="16895763"/>
            <a:chExt cx="12344400" cy="1447800"/>
          </a:xfrm>
        </p:grpSpPr>
        <p:sp>
          <p:nvSpPr>
            <p:cNvPr id="58" name="Title 1"/>
            <p:cNvSpPr txBox="1">
              <a:spLocks/>
            </p:cNvSpPr>
            <p:nvPr/>
          </p:nvSpPr>
          <p:spPr>
            <a:xfrm>
              <a:off x="1371600" y="16895763"/>
              <a:ext cx="12344400" cy="1447800"/>
            </a:xfrm>
            <a:prstGeom prst="rect">
              <a:avLst/>
            </a:prstGeom>
          </p:spPr>
          <p:txBody>
            <a:bodyPr lIns="438912" tIns="219456" rIns="438912" bIns="219456">
              <a:normAutofit/>
            </a:bodyPr>
            <a:lstStyle/>
            <a:p>
              <a:pPr algn="ctr" defTabSz="2194560" fontAlgn="auto">
                <a:spcAft>
                  <a:spcPts val="0"/>
                </a:spcAft>
                <a:defRPr/>
              </a:pPr>
              <a:r>
                <a:rPr lang="en-US" sz="6000" dirty="0">
                  <a:solidFill>
                    <a:schemeClr val="accent1"/>
                  </a:solidFill>
                  <a:latin typeface="Arial Bold"/>
                  <a:ea typeface="+mj-ea"/>
                  <a:cs typeface="Arial Bold"/>
                </a:rPr>
                <a:t>B</a:t>
              </a:r>
              <a:r>
                <a:rPr lang="en-US" sz="6000" dirty="0" smtClean="0">
                  <a:solidFill>
                    <a:schemeClr val="accent1"/>
                  </a:solidFill>
                  <a:latin typeface="Arial Bold"/>
                  <a:ea typeface="+mj-ea"/>
                  <a:cs typeface="Arial Bold"/>
                </a:rPr>
                <a:t>ackground</a:t>
              </a:r>
              <a:endParaRPr lang="en-US" sz="6000" dirty="0">
                <a:solidFill>
                  <a:schemeClr val="accent1"/>
                </a:solidFill>
                <a:latin typeface="Arial Bold"/>
                <a:ea typeface="+mj-ea"/>
                <a:cs typeface="Arial Bold"/>
              </a:endParaRPr>
            </a:p>
          </p:txBody>
        </p:sp>
        <p:cxnSp>
          <p:nvCxnSpPr>
            <p:cNvPr id="63" name="Straight Connector 62"/>
            <p:cNvCxnSpPr>
              <a:cxnSpLocks noChangeShapeType="1"/>
            </p:cNvCxnSpPr>
            <p:nvPr/>
          </p:nvCxnSpPr>
          <p:spPr bwMode="auto">
            <a:xfrm>
              <a:off x="1371600" y="18267363"/>
              <a:ext cx="12344400" cy="1587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prstDash val="dot"/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64" name="TextBox 63"/>
          <p:cNvSpPr txBox="1">
            <a:spLocks noChangeArrowheads="1"/>
          </p:cNvSpPr>
          <p:nvPr/>
        </p:nvSpPr>
        <p:spPr bwMode="auto">
          <a:xfrm>
            <a:off x="962526" y="10305777"/>
            <a:ext cx="14582274" cy="1548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Physician burnout is common and associated with stress, personal health problems, and limitations in ability to provide empathetic </a:t>
            </a:r>
            <a:r>
              <a:rPr lang="en-US" sz="4000" dirty="0" smtClean="0"/>
              <a:t>and effective patient </a:t>
            </a:r>
            <a:r>
              <a:rPr lang="en-US" sz="4000" dirty="0"/>
              <a:t>care.  </a:t>
            </a:r>
            <a:endParaRPr lang="en-US" sz="4000" dirty="0" smtClean="0"/>
          </a:p>
          <a:p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Residency </a:t>
            </a:r>
            <a:r>
              <a:rPr lang="en-US" sz="4000" dirty="0"/>
              <a:t>training is a high-risk period for burnout and decreased </a:t>
            </a:r>
            <a:r>
              <a:rPr lang="en-US" sz="4000" dirty="0" smtClean="0"/>
              <a:t>wellness (well-being). </a:t>
            </a: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Many </a:t>
            </a:r>
            <a:r>
              <a:rPr lang="en-US" sz="4000" dirty="0"/>
              <a:t>risk factors have been associated with burnout in residents, but the temporal variability of wellness factors and their association with residency characteristics are unknown. </a:t>
            </a: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The </a:t>
            </a:r>
            <a:r>
              <a:rPr lang="en-US" sz="4000" dirty="0"/>
              <a:t>Pediatric Resident Burnout and Resilience Study Consortium (PRB-RSC), a multi-institutional collaborative organized to study burnout and resilience in pediatric residents, provided an opportunity to examine these factors in a single center pilot study</a:t>
            </a:r>
            <a:r>
              <a:rPr lang="en-US" sz="4000" dirty="0" smtClean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Our objectives were to test our </a:t>
            </a:r>
            <a:r>
              <a:rPr lang="en-US" sz="4000" dirty="0"/>
              <a:t>hypotheses </a:t>
            </a:r>
            <a:r>
              <a:rPr lang="en-US" sz="4000" dirty="0" smtClean="0"/>
              <a:t>that:</a:t>
            </a:r>
          </a:p>
          <a:p>
            <a:pPr marL="742950" indent="-742950">
              <a:buAutoNum type="arabicParenR"/>
            </a:pPr>
            <a:r>
              <a:rPr lang="en-US" sz="4000" dirty="0"/>
              <a:t>B</a:t>
            </a:r>
            <a:r>
              <a:rPr lang="en-US" sz="4000" dirty="0" smtClean="0"/>
              <a:t>urnout</a:t>
            </a:r>
            <a:r>
              <a:rPr lang="en-US" sz="4000" dirty="0"/>
              <a:t>, perceived stress, and empathy have significant variation over a short time during residency training, while self-compassion and resilience do not change over the same </a:t>
            </a:r>
            <a:r>
              <a:rPr lang="en-US" sz="4000" dirty="0" smtClean="0"/>
              <a:t>time.</a:t>
            </a:r>
            <a:endParaRPr lang="en-US" sz="4000" dirty="0" smtClean="0"/>
          </a:p>
          <a:p>
            <a:pPr marL="742950" indent="-742950">
              <a:buAutoNum type="arabicParenR"/>
            </a:pPr>
            <a:r>
              <a:rPr lang="en-US" sz="4000" dirty="0"/>
              <a:t>F</a:t>
            </a:r>
            <a:r>
              <a:rPr lang="en-US" sz="4000" dirty="0" smtClean="0"/>
              <a:t>irst-year </a:t>
            </a:r>
            <a:r>
              <a:rPr lang="en-US" sz="4000" dirty="0"/>
              <a:t>residents experience more variability in burnout, stress, and empathy compared to senior residents.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  <p:pic>
        <p:nvPicPr>
          <p:cNvPr id="2071" name="Picture 69" descr="NC Stacked Logo_sm_cmyk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2146" y="4102747"/>
            <a:ext cx="9400937" cy="316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" name="Picture 32" descr="OSU_MedicalCenter_200U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09139" y="5364640"/>
            <a:ext cx="561897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371600" y="27710093"/>
            <a:ext cx="127256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Using PRB-RSC data, we examined de-identified results from individual pediatric residents from a single institution </a:t>
            </a:r>
            <a:r>
              <a:rPr lang="en-US" sz="4000" dirty="0" smtClean="0"/>
              <a:t>at </a:t>
            </a:r>
            <a:r>
              <a:rPr lang="en-US" sz="4000" dirty="0"/>
              <a:t>2 points separated by 2-3 months in early 2016.  </a:t>
            </a: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588579" y="21141104"/>
            <a:ext cx="12801600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106 </a:t>
            </a:r>
            <a:r>
              <a:rPr lang="en-US" sz="4000" dirty="0"/>
              <a:t>(of 147) pediatric residents from NCH completed both sets of </a:t>
            </a:r>
            <a:r>
              <a:rPr lang="en-US" sz="4000" dirty="0" smtClean="0"/>
              <a:t>surveys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In </a:t>
            </a:r>
            <a:r>
              <a:rPr lang="en-US" sz="4000" dirty="0"/>
              <a:t>paired analysis, there were significant changes in residents’ depersonalization (burnout domain), self-compassion, resilience, and empathic </a:t>
            </a:r>
            <a:r>
              <a:rPr lang="en-US" sz="4000" dirty="0" smtClean="0"/>
              <a:t>concern over this relatively short period time.  </a:t>
            </a:r>
            <a:r>
              <a:rPr lang="en-US" sz="4000" dirty="0" smtClean="0"/>
              <a:t>(Table 1)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There </a:t>
            </a:r>
            <a:r>
              <a:rPr lang="en-US" sz="4000" dirty="0"/>
              <a:t>were no significant variations in perceived stress and emotional exhaustion (a burnout domain), though these both were relatively elevated at time 1</a:t>
            </a:r>
            <a:r>
              <a:rPr lang="en-US" sz="4000" dirty="0" smtClean="0"/>
              <a:t>. (Table 1)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/>
              <a:t>There were no differences in variability of burnout, perceived stress, or interpersonal reactivity in first-year compared to senior residents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9990966" y="20298163"/>
            <a:ext cx="12985834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In this group of </a:t>
            </a:r>
            <a:r>
              <a:rPr lang="en-US" sz="4000" dirty="0" smtClean="0"/>
              <a:t>pediatric residents</a:t>
            </a:r>
            <a:r>
              <a:rPr lang="en-US" sz="4000" dirty="0"/>
              <a:t>, there were significant changes over a short period of time </a:t>
            </a:r>
            <a:r>
              <a:rPr lang="en-US" sz="4000" dirty="0" smtClean="0"/>
              <a:t>in depersonalization </a:t>
            </a:r>
            <a:r>
              <a:rPr lang="en-US" sz="4000" dirty="0"/>
              <a:t>and empathy, as </a:t>
            </a:r>
            <a:r>
              <a:rPr lang="en-US" sz="4000" dirty="0" smtClean="0"/>
              <a:t>predicted.</a:t>
            </a:r>
            <a:endParaRPr lang="en-US" sz="4000" dirty="0" smtClean="0"/>
          </a:p>
          <a:p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There were also changes in </a:t>
            </a:r>
            <a:r>
              <a:rPr lang="en-US" sz="4000" dirty="0"/>
              <a:t>self-compassion and resilience, contrary to our hypothesis.  </a:t>
            </a:r>
            <a:r>
              <a:rPr lang="en-US" sz="4000" dirty="0" smtClean="0"/>
              <a:t>This supports the </a:t>
            </a:r>
            <a:r>
              <a:rPr lang="en-US" sz="4000" b="1" dirty="0" smtClean="0"/>
              <a:t>‘changeability’</a:t>
            </a:r>
            <a:r>
              <a:rPr lang="en-US" sz="4000" dirty="0" smtClean="0"/>
              <a:t> of these parameters, suggesting that these skills may respond to focused intervention. </a:t>
            </a:r>
            <a:endParaRPr lang="en-US" sz="4000" dirty="0" smtClean="0"/>
          </a:p>
          <a:p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Larger </a:t>
            </a:r>
            <a:r>
              <a:rPr lang="en-US" sz="4000" dirty="0"/>
              <a:t>multi-center studies are needed to better understand </a:t>
            </a:r>
            <a:r>
              <a:rPr lang="en-US" sz="4000" dirty="0" smtClean="0"/>
              <a:t>interplay </a:t>
            </a:r>
            <a:r>
              <a:rPr lang="en-US" sz="4000" dirty="0"/>
              <a:t>of time and training environment factors affecting these important functions over time.  </a:t>
            </a: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Careful </a:t>
            </a:r>
            <a:r>
              <a:rPr lang="en-US" sz="4000" dirty="0"/>
              <a:t>longitudinal studies will be helpful in developing effective, targeted wellness interventions for residents. 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7316450" y="16754475"/>
            <a:ext cx="438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266695" y="9680138"/>
            <a:ext cx="12123484" cy="941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The complete survey included a series of validated assays related to physician wellness: </a:t>
            </a:r>
            <a:r>
              <a:rPr lang="en-US" sz="4000" dirty="0" err="1"/>
              <a:t>Promis</a:t>
            </a:r>
            <a:r>
              <a:rPr lang="en-US" sz="4000" dirty="0"/>
              <a:t> Global Health Scale, Perceived Stress Scale, Cognitive and Affective Mindfulness Scale (CAMS), Neff’s Self-Compassion Scale, Brief Resilience Scale, </a:t>
            </a:r>
            <a:r>
              <a:rPr lang="en-US" sz="4000" dirty="0" err="1"/>
              <a:t>Maslach</a:t>
            </a:r>
            <a:r>
              <a:rPr lang="en-US" sz="4000" dirty="0"/>
              <a:t> Burnout Inventory (MBI), Calm and Compassionate Care Scale, Interpersonal Reactivity Index, and Epworth Sleepiness Scale  </a:t>
            </a:r>
          </a:p>
          <a:p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/>
              <a:t>Paired </a:t>
            </a:r>
            <a:r>
              <a:rPr lang="en-US" sz="4000" dirty="0"/>
              <a:t>data was subjected to Analysis of Variance Table of type III with Satterthwaite to test our hypotheses, with significance set at p&lt;0.05.</a:t>
            </a:r>
            <a:endParaRPr lang="en-US" sz="4000" i="1" dirty="0"/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0179" y="9870411"/>
            <a:ext cx="16478483" cy="8409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8661713" y="17516327"/>
            <a:ext cx="13857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EE=emotional </a:t>
            </a:r>
            <a:r>
              <a:rPr lang="en-US" sz="2400" dirty="0"/>
              <a:t>exhaustion; </a:t>
            </a:r>
            <a:r>
              <a:rPr lang="en-US" sz="2400" dirty="0" smtClean="0"/>
              <a:t>DP=depersonalization; PA=personal </a:t>
            </a:r>
            <a:r>
              <a:rPr lang="en-US" sz="2400" dirty="0"/>
              <a:t>accomplishment; PT= perspective-taking;  </a:t>
            </a:r>
            <a:r>
              <a:rPr lang="en-US" sz="2400" dirty="0" smtClean="0"/>
              <a:t>F=fantasy</a:t>
            </a:r>
            <a:r>
              <a:rPr lang="en-US" sz="2400" dirty="0"/>
              <a:t>; EC=empathetic concern; PD=personal </a:t>
            </a:r>
            <a:r>
              <a:rPr lang="en-US" sz="2400" dirty="0" smtClean="0"/>
              <a:t>distress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9730450" y="31501162"/>
            <a:ext cx="1260614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Authors would like to acknowledge APPD LEARN and the PRB-RSC</a:t>
            </a:r>
          </a:p>
          <a:p>
            <a:r>
              <a:rPr lang="en-US" sz="3200" dirty="0"/>
              <a:t>f</a:t>
            </a:r>
            <a:r>
              <a:rPr lang="en-US" sz="3200" dirty="0" smtClean="0"/>
              <a:t>or their time and </a:t>
            </a:r>
            <a:r>
              <a:rPr lang="en-US" sz="3200" dirty="0" smtClean="0"/>
              <a:t>critical assistance </a:t>
            </a:r>
            <a:r>
              <a:rPr lang="en-US" sz="3200" dirty="0" smtClean="0"/>
              <a:t>in this project. 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8324303" y="9102275"/>
            <a:ext cx="7298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Table 1.  </a:t>
            </a:r>
            <a:r>
              <a:rPr lang="en-US" sz="3200" dirty="0" smtClean="0"/>
              <a:t>Variability of Wellness Factors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oster_36x48L_NCH-OSU_top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Poster_36x48L_NCH-OSU_top (2)</Template>
  <TotalTime>2878</TotalTime>
  <Words>530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Poster_36x48L_NCH-OSU_top (2)</vt:lpstr>
      <vt:lpstr>How Variable are Burnout and Stress in Pediatric Residents?  An Exploratory Single Center Study from the Pediatric Resident Burnout – Resilience Study Consortium          Suzanne Reed MD, Maneesh Batra MD, Kathi J Kemper MD, Betty B. Staples MD,  Janet R. Serwint MD, Hilary McClafferty MD, Charles J. Schubert MD, Paria M.  Wilson MD,  Alan Schwartz PhD, John D. Mahan MD </vt:lpstr>
    </vt:vector>
  </TitlesOfParts>
  <Company>OSUMC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Name(s)</dc:title>
  <dc:creator>mcar04</dc:creator>
  <cp:lastModifiedBy>Mahan, John</cp:lastModifiedBy>
  <cp:revision>53</cp:revision>
  <cp:lastPrinted>2011-09-02T19:42:04Z</cp:lastPrinted>
  <dcterms:created xsi:type="dcterms:W3CDTF">2013-02-08T21:24:29Z</dcterms:created>
  <dcterms:modified xsi:type="dcterms:W3CDTF">2017-04-19T15:22:51Z</dcterms:modified>
</cp:coreProperties>
</file>