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69" r:id="rId5"/>
    <p:sldId id="258" r:id="rId6"/>
    <p:sldId id="260" r:id="rId7"/>
    <p:sldId id="288" r:id="rId8"/>
    <p:sldId id="287" r:id="rId9"/>
    <p:sldId id="283" r:id="rId10"/>
    <p:sldId id="297" r:id="rId11"/>
    <p:sldId id="298" r:id="rId12"/>
    <p:sldId id="300" r:id="rId13"/>
    <p:sldId id="301" r:id="rId14"/>
    <p:sldId id="282" r:id="rId15"/>
    <p:sldId id="302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74" r:id="rId24"/>
    <p:sldId id="267" r:id="rId25"/>
    <p:sldId id="26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978" autoAdjust="0"/>
  </p:normalViewPr>
  <p:slideViewPr>
    <p:cSldViewPr>
      <p:cViewPr>
        <p:scale>
          <a:sx n="90" d="100"/>
          <a:sy n="90" d="100"/>
        </p:scale>
        <p:origin x="-2244" y="-9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5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0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7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2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6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8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9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7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15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2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2D12C-1E32-4B63-B519-2B44AF99F74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EB32A-507C-494A-9B5B-E509B73E0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0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edsresresilience.com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The </a:t>
            </a:r>
            <a:r>
              <a:rPr lang="en-US" sz="4000" b="1" dirty="0">
                <a:solidFill>
                  <a:srgbClr val="C00000"/>
                </a:solidFill>
              </a:rPr>
              <a:t>Pediatric Resident Burnout – Resilience Study </a:t>
            </a:r>
            <a:r>
              <a:rPr lang="en-US" sz="4000" b="1" dirty="0" smtClean="0">
                <a:solidFill>
                  <a:srgbClr val="C00000"/>
                </a:solidFill>
              </a:rPr>
              <a:t>Consortium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Update – Feb 2018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Focus on 2018 Annual Study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2390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Maneesh Batra, MD and John D Mahan MD for the </a:t>
            </a:r>
            <a:r>
              <a:rPr lang="en-US" b="1" dirty="0" smtClean="0">
                <a:solidFill>
                  <a:srgbClr val="002060"/>
                </a:solidFill>
              </a:rPr>
              <a:t>PRB-RSC Steering Committee</a:t>
            </a:r>
            <a:r>
              <a:rPr lang="en-US" b="1" dirty="0" smtClean="0"/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76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Consortium Projects – In Works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4</a:t>
            </a:r>
            <a:r>
              <a:rPr lang="en-US" sz="2000" dirty="0" smtClean="0"/>
              <a:t>. </a:t>
            </a:r>
            <a:r>
              <a:rPr lang="en-US" sz="2000" dirty="0"/>
              <a:t>Do Mindfulness and Self-Compassion Predict Stress, Burnout, and Confidence in Providing Compassionate Care in Pediatric Residents</a:t>
            </a:r>
            <a:r>
              <a:rPr lang="en-US" sz="2000" dirty="0" smtClean="0"/>
              <a:t>? (Kemper/</a:t>
            </a:r>
            <a:r>
              <a:rPr lang="en-US" sz="2000" dirty="0" err="1" smtClean="0"/>
              <a:t>McClafferty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>5. Burnout </a:t>
            </a:r>
            <a:r>
              <a:rPr lang="en-US" sz="2000" dirty="0"/>
              <a:t>in pediatric global health participants: a look at national </a:t>
            </a:r>
            <a:r>
              <a:rPr lang="en-US" sz="2000" dirty="0" smtClean="0"/>
              <a:t>trends from the PRB-RSC (Lauden/Schubert)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6. How is Resilience Shaped in Pediatric Residents: Insights from the PRB-RSC Study (Mahan/PRB-RSC PIs)</a:t>
            </a:r>
          </a:p>
          <a:p>
            <a:pPr marL="0" indent="0">
              <a:buNone/>
            </a:pPr>
            <a:r>
              <a:rPr lang="en-US" sz="2000" b="1" dirty="0" smtClean="0"/>
              <a:t>7. Utility of Two-Item Burnout Assessment in Defining Burnout in Pediatric Residents: A PRB-RSC Study (Schwartz/Kemper/PRB-RSC PIs)</a:t>
            </a:r>
          </a:p>
          <a:p>
            <a:pPr marL="0" indent="0">
              <a:buNone/>
            </a:pPr>
            <a:r>
              <a:rPr lang="en-US" sz="2000" dirty="0" smtClean="0"/>
              <a:t>8. Discussed but not Submitted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Spirituality (Pitt) </a:t>
            </a:r>
          </a:p>
          <a:p>
            <a:pPr marL="0" indent="0">
              <a:buNone/>
            </a:pPr>
            <a:r>
              <a:rPr lang="en-US" sz="2000" dirty="0" smtClean="0"/>
              <a:t>	Mindfulness (Sox)</a:t>
            </a:r>
          </a:p>
          <a:p>
            <a:pPr marL="457200" indent="-457200">
              <a:buAutoNum type="arabicPeriod" startAt="7"/>
            </a:pPr>
            <a:endParaRPr lang="en-US" sz="2000" dirty="0" smtClean="0"/>
          </a:p>
          <a:p>
            <a:pPr marL="457200" indent="-457200">
              <a:buAutoNum type="arabicPeriod" startAt="6"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15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APPD – </a:t>
            </a:r>
            <a:r>
              <a:rPr lang="en-US" sz="2000" dirty="0" smtClean="0"/>
              <a:t>3 abstracts accepted</a:t>
            </a:r>
            <a:endParaRPr lang="en-US" sz="2000" dirty="0" smtClean="0"/>
          </a:p>
          <a:p>
            <a:r>
              <a:rPr lang="en-US" sz="2000" dirty="0" smtClean="0"/>
              <a:t>PAS – </a:t>
            </a:r>
            <a:r>
              <a:rPr lang="en-US" sz="2000" dirty="0" smtClean="0"/>
              <a:t>3 abstracts accepted</a:t>
            </a:r>
            <a:endParaRPr lang="en-US" sz="2000" dirty="0" smtClean="0"/>
          </a:p>
          <a:p>
            <a:pPr fontAlgn="t"/>
            <a:r>
              <a:rPr lang="en-US" sz="2000" dirty="0"/>
              <a:t>Invited PAS 2018 Science Plenary: </a:t>
            </a:r>
            <a:endParaRPr lang="en-US" sz="2000" dirty="0" smtClean="0"/>
          </a:p>
          <a:p>
            <a:pPr lvl="1" fontAlgn="t"/>
            <a:r>
              <a:rPr lang="en-US" sz="1600" dirty="0"/>
              <a:t>P</a:t>
            </a:r>
            <a:r>
              <a:rPr lang="en-US" sz="1600" dirty="0" smtClean="0"/>
              <a:t>romoting </a:t>
            </a:r>
            <a:r>
              <a:rPr lang="en-US" sz="1600" dirty="0"/>
              <a:t>resilience among pediatric trainees and practitioners – Constructing and assessing the evidence for effective </a:t>
            </a:r>
            <a:r>
              <a:rPr lang="en-US" sz="1600" dirty="0" smtClean="0"/>
              <a:t>interventions (PRB-RSC </a:t>
            </a:r>
            <a:r>
              <a:rPr lang="en-US" sz="1600" dirty="0"/>
              <a:t>Steering Committee </a:t>
            </a:r>
            <a:r>
              <a:rPr lang="en-US" sz="1600" dirty="0" smtClean="0"/>
              <a:t>Members)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2018 New </a:t>
            </a:r>
            <a:r>
              <a:rPr lang="en-US" b="1" dirty="0">
                <a:solidFill>
                  <a:srgbClr val="C00000"/>
                </a:solidFill>
              </a:rPr>
              <a:t>PRB-RSC </a:t>
            </a:r>
            <a:r>
              <a:rPr lang="en-US" b="1" dirty="0" smtClean="0">
                <a:solidFill>
                  <a:srgbClr val="C00000"/>
                </a:solidFill>
              </a:rPr>
              <a:t>Presentations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APPD/PAS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471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PRB-RSC National Surveys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778125"/>
          </a:xfrm>
        </p:spPr>
        <p:txBody>
          <a:bodyPr>
            <a:noAutofit/>
          </a:bodyPr>
          <a:lstStyle/>
          <a:p>
            <a:r>
              <a:rPr lang="en-US" sz="1800" dirty="0"/>
              <a:t>62% (1693/2723) of eligible residents from 34/46 programs </a:t>
            </a:r>
            <a:r>
              <a:rPr lang="en-US" sz="1800" dirty="0" smtClean="0"/>
              <a:t>responded  </a:t>
            </a:r>
          </a:p>
          <a:p>
            <a:r>
              <a:rPr lang="en-US" sz="1800" dirty="0" smtClean="0"/>
              <a:t>Over </a:t>
            </a:r>
            <a:r>
              <a:rPr lang="en-US" sz="1800" dirty="0"/>
              <a:t>80% of programs </a:t>
            </a:r>
            <a:r>
              <a:rPr lang="en-US" sz="1800" dirty="0" smtClean="0"/>
              <a:t>&gt;</a:t>
            </a:r>
            <a:r>
              <a:rPr lang="en-US" sz="1800" dirty="0"/>
              <a:t>50% response </a:t>
            </a:r>
            <a:r>
              <a:rPr lang="en-US" sz="1800" dirty="0" smtClean="0"/>
              <a:t>rate</a:t>
            </a:r>
          </a:p>
          <a:p>
            <a:r>
              <a:rPr lang="en-US" sz="1800" dirty="0" smtClean="0"/>
              <a:t>Burnout </a:t>
            </a:r>
            <a:r>
              <a:rPr lang="en-US" sz="1800" dirty="0"/>
              <a:t>rate </a:t>
            </a:r>
            <a:r>
              <a:rPr lang="en-US" sz="1800" dirty="0" smtClean="0"/>
              <a:t>= 56%</a:t>
            </a:r>
          </a:p>
          <a:p>
            <a:r>
              <a:rPr lang="en-US" sz="1800" dirty="0" smtClean="0"/>
              <a:t>Respondents: 72</a:t>
            </a:r>
            <a:r>
              <a:rPr lang="en-US" sz="1800" dirty="0"/>
              <a:t>% </a:t>
            </a:r>
            <a:r>
              <a:rPr lang="en-US" sz="1800" dirty="0" smtClean="0"/>
              <a:t>female</a:t>
            </a:r>
            <a:r>
              <a:rPr lang="en-US" sz="1800" dirty="0"/>
              <a:t>, 71% </a:t>
            </a:r>
            <a:r>
              <a:rPr lang="en-US" sz="1800" dirty="0" smtClean="0"/>
              <a:t>white</a:t>
            </a:r>
            <a:r>
              <a:rPr lang="en-US" sz="1800" dirty="0"/>
              <a:t>, 17% had children, 62% </a:t>
            </a:r>
            <a:r>
              <a:rPr lang="en-US" sz="1800" dirty="0" smtClean="0"/>
              <a:t>&gt; </a:t>
            </a:r>
            <a:r>
              <a:rPr lang="en-US" sz="1800" dirty="0"/>
              <a:t>$100,000 debt, 59% </a:t>
            </a:r>
            <a:r>
              <a:rPr lang="en-US" sz="1800" dirty="0" smtClean="0"/>
              <a:t>married/ partnered</a:t>
            </a:r>
            <a:r>
              <a:rPr lang="en-US" sz="1800" dirty="0"/>
              <a:t>, mean age </a:t>
            </a:r>
            <a:r>
              <a:rPr lang="en-US" sz="1800" dirty="0" smtClean="0"/>
              <a:t>29 years</a:t>
            </a:r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70192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66</a:t>
            </a:r>
            <a:r>
              <a:rPr lang="en-US" sz="1800" dirty="0"/>
              <a:t>% (2179/3273) from 43/46 programs in </a:t>
            </a:r>
            <a:r>
              <a:rPr lang="en-US" sz="1800" dirty="0" smtClean="0"/>
              <a:t>2017</a:t>
            </a:r>
          </a:p>
          <a:p>
            <a:r>
              <a:rPr lang="en-US" sz="1800" dirty="0"/>
              <a:t>Over 80% of programs </a:t>
            </a:r>
            <a:r>
              <a:rPr lang="en-US" sz="1800" dirty="0" smtClean="0"/>
              <a:t>had </a:t>
            </a:r>
            <a:r>
              <a:rPr lang="en-US" sz="1800" dirty="0"/>
              <a:t>&gt;50% response </a:t>
            </a:r>
            <a:r>
              <a:rPr lang="en-US" sz="1800" dirty="0" smtClean="0"/>
              <a:t>rate</a:t>
            </a:r>
          </a:p>
          <a:p>
            <a:r>
              <a:rPr lang="en-US" sz="1800" dirty="0" smtClean="0"/>
              <a:t>Burnout rate = 54%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25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PRB-RSC National Surveys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56414" y="1828800"/>
            <a:ext cx="6705962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No </a:t>
            </a:r>
            <a:r>
              <a:rPr lang="en-US" b="1" i="1" dirty="0"/>
              <a:t>significant </a:t>
            </a:r>
            <a:r>
              <a:rPr lang="en-US" b="1" i="1" dirty="0" smtClean="0"/>
              <a:t>differences between </a:t>
            </a:r>
            <a:r>
              <a:rPr lang="en-US" b="1" i="1" dirty="0"/>
              <a:t>residents based on presence of burnout or survey </a:t>
            </a:r>
            <a:r>
              <a:rPr lang="en-US" b="1" i="1" dirty="0" smtClean="0"/>
              <a:t>year </a:t>
            </a:r>
          </a:p>
          <a:p>
            <a:endParaRPr lang="en-US" dirty="0" smtClean="0"/>
          </a:p>
          <a:p>
            <a:r>
              <a:rPr lang="en-US" b="1" u="sng" dirty="0" smtClean="0"/>
              <a:t>Burned </a:t>
            </a:r>
            <a:r>
              <a:rPr lang="en-US" b="1" u="sng" dirty="0"/>
              <a:t>out residents </a:t>
            </a:r>
            <a:r>
              <a:rPr lang="en-US" b="1" u="sng" dirty="0" smtClean="0"/>
              <a:t>reported:</a:t>
            </a:r>
          </a:p>
          <a:p>
            <a:r>
              <a:rPr lang="en-US" dirty="0" smtClean="0"/>
              <a:t>increased : stress</a:t>
            </a:r>
            <a:r>
              <a:rPr lang="en-US" dirty="0"/>
              <a:t>, worse mental </a:t>
            </a:r>
            <a:r>
              <a:rPr lang="en-US" dirty="0" smtClean="0"/>
              <a:t>health</a:t>
            </a:r>
          </a:p>
          <a:p>
            <a:r>
              <a:rPr lang="en-US" dirty="0" smtClean="0"/>
              <a:t>decreased</a:t>
            </a:r>
            <a:r>
              <a:rPr lang="en-US" dirty="0"/>
              <a:t>: empathy, mindfulness, resilience, self-compassion, </a:t>
            </a:r>
            <a:r>
              <a:rPr lang="en-US" dirty="0" smtClean="0"/>
              <a:t>confidence </a:t>
            </a:r>
            <a:r>
              <a:rPr lang="en-US" dirty="0"/>
              <a:t>in providing compassionate care (all p&lt;0.05). </a:t>
            </a:r>
            <a:endParaRPr lang="en-US" dirty="0" smtClean="0"/>
          </a:p>
          <a:p>
            <a:endParaRPr lang="en-US" dirty="0"/>
          </a:p>
          <a:p>
            <a:r>
              <a:rPr lang="en-US" b="1" u="sng" dirty="0" smtClean="0"/>
              <a:t>Protective </a:t>
            </a:r>
            <a:r>
              <a:rPr lang="en-US" b="1" u="sng" dirty="0"/>
              <a:t>programmatic </a:t>
            </a:r>
            <a:r>
              <a:rPr lang="en-US" b="1" u="sng" dirty="0" smtClean="0"/>
              <a:t>factors:</a:t>
            </a:r>
          </a:p>
          <a:p>
            <a:r>
              <a:rPr lang="en-US" dirty="0" smtClean="0"/>
              <a:t>current </a:t>
            </a:r>
            <a:r>
              <a:rPr lang="en-US" dirty="0"/>
              <a:t>rotation (ambulatory/elective/research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decreased sleepiness</a:t>
            </a:r>
          </a:p>
          <a:p>
            <a:r>
              <a:rPr lang="en-US" dirty="0" smtClean="0"/>
              <a:t>temporal </a:t>
            </a:r>
            <a:r>
              <a:rPr lang="en-US" dirty="0"/>
              <a:t>relationship to most recent vacation or weekend </a:t>
            </a:r>
            <a:r>
              <a:rPr lang="en-US" dirty="0" smtClean="0"/>
              <a:t>off</a:t>
            </a:r>
          </a:p>
          <a:p>
            <a:r>
              <a:rPr lang="en-US" dirty="0" smtClean="0"/>
              <a:t>lack </a:t>
            </a:r>
            <a:r>
              <a:rPr lang="en-US" dirty="0"/>
              <a:t>of recent involvement in a medical error (all p&lt;0.05).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7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indent="-457200"/>
            <a:r>
              <a:rPr lang="en-US" sz="4000" b="1" dirty="0" smtClean="0">
                <a:solidFill>
                  <a:srgbClr val="C00000"/>
                </a:solidFill>
              </a:rPr>
              <a:t>Next Major Study - Longitudinal Study (Project 3) -- 2018 Survey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Autofit/>
          </a:bodyPr>
          <a:lstStyle/>
          <a:p>
            <a:pPr marL="857250" lvl="1" indent="-457200">
              <a:buFont typeface="+mj-lt"/>
              <a:buAutoNum type="alphaUcPeriod"/>
            </a:pPr>
            <a:r>
              <a:rPr lang="en-US" sz="3200" dirty="0" smtClean="0"/>
              <a:t>Same </a:t>
            </a:r>
            <a:r>
              <a:rPr lang="en-US" sz="3200" dirty="0"/>
              <a:t>timing as 2016 </a:t>
            </a:r>
            <a:r>
              <a:rPr lang="en-US" sz="3200" dirty="0" smtClean="0"/>
              <a:t>and 2017 survey</a:t>
            </a:r>
            <a:r>
              <a:rPr lang="en-US" sz="3200" dirty="0"/>
              <a:t>; same </a:t>
            </a:r>
            <a:r>
              <a:rPr lang="en-US" sz="3200" dirty="0" smtClean="0"/>
              <a:t>items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3200" dirty="0" smtClean="0"/>
              <a:t>More sites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3200" b="1" i="1" dirty="0" smtClean="0">
                <a:solidFill>
                  <a:srgbClr val="0070C0"/>
                </a:solidFill>
              </a:rPr>
              <a:t>Methods - Engagement</a:t>
            </a:r>
            <a:endParaRPr lang="en-US" sz="3200" b="1" i="1" dirty="0">
              <a:solidFill>
                <a:srgbClr val="0070C0"/>
              </a:solidFill>
            </a:endParaRPr>
          </a:p>
          <a:p>
            <a:pPr marL="857250" lvl="1" indent="-457200">
              <a:buFont typeface="+mj-lt"/>
              <a:buAutoNum type="alphaUcPeriod"/>
            </a:pPr>
            <a:r>
              <a:rPr lang="en-US" sz="3200" dirty="0"/>
              <a:t>IRB </a:t>
            </a:r>
            <a:r>
              <a:rPr lang="en-US" sz="3200" dirty="0" smtClean="0"/>
              <a:t>Kit from Beth King (APPD LEARN)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 smtClean="0"/>
              <a:t>Any questions, contact </a:t>
            </a:r>
            <a:r>
              <a:rPr lang="en-US" dirty="0"/>
              <a:t>Batra/Mahan or Beth King (APPD LEARN</a:t>
            </a:r>
            <a:r>
              <a:rPr lang="en-US" dirty="0" smtClean="0"/>
              <a:t>)</a:t>
            </a:r>
          </a:p>
          <a:p>
            <a:pPr marL="857250" lvl="1" indent="-457200">
              <a:buFont typeface="+mj-lt"/>
              <a:buAutoNum type="alphaU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7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Recruitment and Enrollment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6 week window anticipated (April 15 – May 31, 2018)</a:t>
            </a:r>
          </a:p>
          <a:p>
            <a:pPr lvl="1"/>
            <a:r>
              <a:rPr lang="en-US" dirty="0" smtClean="0"/>
              <a:t>Programs may elect to keep window open longer</a:t>
            </a:r>
          </a:p>
          <a:p>
            <a:r>
              <a:rPr lang="en-US" dirty="0" smtClean="0"/>
              <a:t>Recruitment strategies</a:t>
            </a:r>
          </a:p>
          <a:p>
            <a:pPr lvl="1"/>
            <a:r>
              <a:rPr lang="en-US" dirty="0" smtClean="0"/>
              <a:t>High recruitment is </a:t>
            </a:r>
            <a:r>
              <a:rPr lang="en-US" b="1" u="sng" dirty="0" smtClean="0">
                <a:solidFill>
                  <a:srgbClr val="002060"/>
                </a:solidFill>
              </a:rPr>
              <a:t>key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for powering this study</a:t>
            </a:r>
          </a:p>
          <a:p>
            <a:r>
              <a:rPr lang="en-US" b="1" dirty="0" smtClean="0"/>
              <a:t>Programs are encouraged to employ their own recruitment strategies </a:t>
            </a:r>
            <a:r>
              <a:rPr lang="en-US" dirty="0" smtClean="0"/>
              <a:t>(</a:t>
            </a:r>
            <a:r>
              <a:rPr lang="en-US" smtClean="0"/>
              <a:t>including inducements)</a:t>
            </a:r>
            <a:endParaRPr lang="en-US" dirty="0" smtClean="0"/>
          </a:p>
          <a:p>
            <a:pPr lvl="1"/>
            <a:r>
              <a:rPr lang="en-US" dirty="0" smtClean="0"/>
              <a:t>Residents respond to engagement of Program Leadership and commitment to address wellness</a:t>
            </a:r>
          </a:p>
          <a:p>
            <a:pPr lvl="1"/>
            <a:r>
              <a:rPr lang="en-US" dirty="0" smtClean="0"/>
              <a:t>Inducements can be locally applied</a:t>
            </a:r>
          </a:p>
          <a:p>
            <a:pPr lvl="1"/>
            <a:r>
              <a:rPr lang="en-US" dirty="0" smtClean="0"/>
              <a:t>APPD LEARN will facilitate reminders to non-respondents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57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4000" b="1" dirty="0">
                <a:solidFill>
                  <a:srgbClr val="C00000"/>
                </a:solidFill>
              </a:rPr>
              <a:t>2017 </a:t>
            </a:r>
            <a:r>
              <a:rPr lang="en-US" sz="4000" b="1" dirty="0" smtClean="0">
                <a:solidFill>
                  <a:srgbClr val="C00000"/>
                </a:solidFill>
              </a:rPr>
              <a:t>Study Results </a:t>
            </a:r>
            <a:r>
              <a:rPr lang="en-US" sz="4000" b="1" dirty="0">
                <a:solidFill>
                  <a:srgbClr val="C00000"/>
                </a:solidFill>
              </a:rPr>
              <a:t>- PD </a:t>
            </a:r>
            <a:r>
              <a:rPr lang="en-US" sz="4000" b="1" dirty="0" smtClean="0">
                <a:solidFill>
                  <a:srgbClr val="C00000"/>
                </a:solidFill>
              </a:rPr>
              <a:t>Reports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142999"/>
            <a:ext cx="4386263" cy="564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1905000"/>
            <a:ext cx="141417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Enhanced</a:t>
            </a:r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29400" y="3048000"/>
            <a:ext cx="25146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Customized reports: can be developed by </a:t>
            </a:r>
            <a:r>
              <a:rPr lang="en-US" sz="1800" u="sng" dirty="0" smtClean="0"/>
              <a:t>PRB-RSC Program Director Standard Reports Working Group</a:t>
            </a:r>
            <a:r>
              <a:rPr lang="en-US" sz="1800" dirty="0" smtClean="0"/>
              <a:t> (Co-Chairs: Betty Staples &amp; Jason Homme)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1763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4000" b="1" dirty="0" smtClean="0">
                <a:solidFill>
                  <a:srgbClr val="C00000"/>
                </a:solidFill>
              </a:rPr>
              <a:t>PRB-RSC </a:t>
            </a:r>
            <a:r>
              <a:rPr lang="en-US" sz="4000" b="1" dirty="0">
                <a:solidFill>
                  <a:srgbClr val="C00000"/>
                </a:solidFill>
              </a:rPr>
              <a:t>Research Request </a:t>
            </a:r>
            <a:r>
              <a:rPr lang="en-US" sz="4000" b="1" dirty="0" smtClean="0">
                <a:solidFill>
                  <a:srgbClr val="C00000"/>
                </a:solidFill>
              </a:rPr>
              <a:t>Process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Loads of data waiting!</a:t>
            </a:r>
          </a:p>
          <a:p>
            <a:r>
              <a:rPr lang="en-US" b="1" dirty="0" smtClean="0"/>
              <a:t>Request Form </a:t>
            </a:r>
            <a:r>
              <a:rPr lang="en-US" dirty="0" smtClean="0"/>
              <a:t>to be posted in web </a:t>
            </a:r>
            <a:r>
              <a:rPr lang="en-US" dirty="0" smtClean="0"/>
              <a:t>site soon</a:t>
            </a:r>
            <a:endParaRPr lang="en-US" dirty="0" smtClean="0"/>
          </a:p>
          <a:p>
            <a:r>
              <a:rPr lang="en-US" dirty="0" smtClean="0"/>
              <a:t>Value of SC Mentor – please contact us (by email of through web site) to arrange/discuss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4267200"/>
            <a:ext cx="2733675" cy="1676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267200"/>
            <a:ext cx="2628900" cy="1733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10200" y="1672856"/>
            <a:ext cx="333956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PRB-RSC Scholarship WG </a:t>
            </a:r>
          </a:p>
        </p:txBody>
      </p:sp>
    </p:spTree>
    <p:extLst>
      <p:ext uri="{BB962C8B-B14F-4D97-AF65-F5344CB8AC3E}">
        <p14:creationId xmlns:p14="http://schemas.microsoft.com/office/powerpoint/2010/main" val="195373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4000" b="1" dirty="0">
                <a:solidFill>
                  <a:srgbClr val="C00000"/>
                </a:solidFill>
              </a:rPr>
              <a:t/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PRB-RSC </a:t>
            </a:r>
            <a:r>
              <a:rPr lang="en-US" sz="4000" b="1" dirty="0" smtClean="0">
                <a:solidFill>
                  <a:srgbClr val="C00000"/>
                </a:solidFill>
              </a:rPr>
              <a:t>Survey Re-Design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C00000"/>
                </a:solidFill>
              </a:rPr>
              <a:t>2019</a:t>
            </a:r>
            <a:r>
              <a:rPr lang="en-US" sz="4000" b="1" dirty="0">
                <a:solidFill>
                  <a:srgbClr val="C00000"/>
                </a:solidFill>
              </a:rPr>
              <a:t/>
            </a:r>
            <a:br>
              <a:rPr lang="en-US" sz="4000" b="1" dirty="0">
                <a:solidFill>
                  <a:srgbClr val="C00000"/>
                </a:solidFill>
              </a:rPr>
            </a:b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Plan to convene PRB-RSC Working Group in 3</a:t>
            </a:r>
            <a:r>
              <a:rPr lang="en-US" baseline="30000" dirty="0" smtClean="0"/>
              <a:t>rd</a:t>
            </a:r>
            <a:r>
              <a:rPr lang="en-US" dirty="0" smtClean="0"/>
              <a:t> Quarter 2018 to analyze survey results, items and design new annual survey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L</a:t>
            </a:r>
            <a:r>
              <a:rPr lang="en-US" dirty="0" smtClean="0"/>
              <a:t>ess items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New areas of inquiry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6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4000" b="1" dirty="0">
                <a:solidFill>
                  <a:srgbClr val="C00000"/>
                </a:solidFill>
              </a:rPr>
              <a:t/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Interventional </a:t>
            </a:r>
            <a:r>
              <a:rPr lang="en-US" sz="4000" b="1" dirty="0" smtClean="0">
                <a:solidFill>
                  <a:srgbClr val="C00000"/>
                </a:solidFill>
              </a:rPr>
              <a:t>Trials </a:t>
            </a:r>
            <a:r>
              <a:rPr lang="en-US" sz="4000" b="1" dirty="0">
                <a:solidFill>
                  <a:srgbClr val="C00000"/>
                </a:solidFill>
              </a:rPr>
              <a:t>for 2018-2019</a:t>
            </a:r>
            <a:br>
              <a:rPr lang="en-US" sz="4000" b="1" dirty="0">
                <a:solidFill>
                  <a:srgbClr val="C00000"/>
                </a:solidFill>
              </a:rPr>
            </a:b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Autofit/>
          </a:bodyPr>
          <a:lstStyle/>
          <a:p>
            <a:r>
              <a:rPr lang="en-US" b="1" dirty="0" smtClean="0"/>
              <a:t>Interest?</a:t>
            </a:r>
          </a:p>
          <a:p>
            <a:r>
              <a:rPr lang="en-US" b="1" dirty="0" smtClean="0"/>
              <a:t>Mechanism?</a:t>
            </a:r>
          </a:p>
          <a:p>
            <a:r>
              <a:rPr lang="en-US" b="1" dirty="0" smtClean="0"/>
              <a:t>Steering Committee happy to consult, facilitate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859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Agenda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State of the Consortium: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2200" dirty="0" smtClean="0"/>
              <a:t>Sites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z="2200" dirty="0" smtClean="0"/>
              <a:t>Ongoing Studies (2018 Annual Survey, others)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2017 </a:t>
            </a:r>
            <a:r>
              <a:rPr lang="en-US" sz="2400" dirty="0"/>
              <a:t>study </a:t>
            </a:r>
            <a:r>
              <a:rPr lang="en-US" sz="2400" dirty="0" smtClean="0"/>
              <a:t>results - PD </a:t>
            </a:r>
            <a:r>
              <a:rPr lang="en-US" sz="2400" dirty="0"/>
              <a:t>reports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PRB-RSC </a:t>
            </a:r>
            <a:r>
              <a:rPr lang="en-US" sz="2400" dirty="0"/>
              <a:t>Research Request </a:t>
            </a:r>
            <a:r>
              <a:rPr lang="en-US" sz="2400" dirty="0" smtClean="0"/>
              <a:t>Process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PRB-RSC survey re-design – for 2019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Interventional </a:t>
            </a:r>
            <a:r>
              <a:rPr lang="en-US" sz="2400" dirty="0"/>
              <a:t>trials for </a:t>
            </a:r>
            <a:r>
              <a:rPr lang="en-US" sz="2400" dirty="0" smtClean="0"/>
              <a:t>2018-2019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PRB-RSC web site - content </a:t>
            </a:r>
            <a:r>
              <a:rPr lang="en-US" sz="2400" dirty="0"/>
              <a:t>for Repository of Best Wellness Practices; other improvements?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Potential </a:t>
            </a:r>
            <a:r>
              <a:rPr lang="en-US" sz="2400" dirty="0"/>
              <a:t>new collaborations/projects using PRB-RSC framework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PRB-RSC </a:t>
            </a:r>
            <a:r>
              <a:rPr lang="en-US" sz="2400" dirty="0" smtClean="0"/>
              <a:t>meeting </a:t>
            </a:r>
            <a:r>
              <a:rPr lang="en-US" sz="2400" dirty="0"/>
              <a:t>at Spring APPD </a:t>
            </a:r>
            <a:r>
              <a:rPr lang="en-US" sz="2400" dirty="0" smtClean="0"/>
              <a:t>2018 </a:t>
            </a:r>
            <a:r>
              <a:rPr lang="en-US" sz="2400" dirty="0"/>
              <a:t>Meeting</a:t>
            </a:r>
          </a:p>
          <a:p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71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4000" b="1" dirty="0" smtClean="0">
                <a:solidFill>
                  <a:srgbClr val="C00000"/>
                </a:solidFill>
              </a:rPr>
              <a:t>PRB-RSC </a:t>
            </a:r>
            <a:r>
              <a:rPr lang="en-US" sz="4000" b="1" dirty="0">
                <a:solidFill>
                  <a:srgbClr val="C00000"/>
                </a:solidFill>
              </a:rPr>
              <a:t>W</a:t>
            </a:r>
            <a:r>
              <a:rPr lang="en-US" sz="4000" b="1" dirty="0" smtClean="0">
                <a:solidFill>
                  <a:srgbClr val="C00000"/>
                </a:solidFill>
              </a:rPr>
              <a:t>eb </a:t>
            </a:r>
            <a:r>
              <a:rPr lang="en-US" sz="4000" b="1" dirty="0">
                <a:solidFill>
                  <a:srgbClr val="C00000"/>
                </a:solidFill>
              </a:rPr>
              <a:t>S</a:t>
            </a:r>
            <a:r>
              <a:rPr lang="en-US" sz="4000" b="1" dirty="0" smtClean="0">
                <a:solidFill>
                  <a:srgbClr val="C00000"/>
                </a:solidFill>
              </a:rPr>
              <a:t>ite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Autofit/>
          </a:bodyPr>
          <a:lstStyle/>
          <a:p>
            <a:r>
              <a:rPr lang="en-US" b="1" dirty="0" smtClean="0"/>
              <a:t>Content </a:t>
            </a:r>
            <a:r>
              <a:rPr lang="en-US" b="1" dirty="0"/>
              <a:t>for Repository of Best Wellness </a:t>
            </a:r>
            <a:r>
              <a:rPr lang="en-US" b="1" dirty="0" smtClean="0"/>
              <a:t>Practices</a:t>
            </a:r>
          </a:p>
          <a:p>
            <a:pPr lvl="1"/>
            <a:r>
              <a:rPr lang="en-US" b="1" dirty="0" smtClean="0"/>
              <a:t>Requests</a:t>
            </a:r>
          </a:p>
          <a:p>
            <a:r>
              <a:rPr lang="en-US" b="1" dirty="0" smtClean="0"/>
              <a:t>Other </a:t>
            </a:r>
            <a:r>
              <a:rPr lang="en-US" b="1" dirty="0"/>
              <a:t>improvements?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6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4000" b="1" dirty="0">
                <a:solidFill>
                  <a:srgbClr val="C00000"/>
                </a:solidFill>
              </a:rPr>
              <a:t/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Potential </a:t>
            </a:r>
            <a:r>
              <a:rPr lang="en-US" sz="4000" b="1" dirty="0" smtClean="0">
                <a:solidFill>
                  <a:srgbClr val="C00000"/>
                </a:solidFill>
              </a:rPr>
              <a:t>New Collaborations/Projects </a:t>
            </a:r>
            <a:r>
              <a:rPr lang="en-US" sz="4000" b="1" dirty="0">
                <a:solidFill>
                  <a:srgbClr val="C00000"/>
                </a:solidFill>
              </a:rPr>
              <a:t>U</a:t>
            </a:r>
            <a:r>
              <a:rPr lang="en-US" sz="4000" b="1" dirty="0" smtClean="0">
                <a:solidFill>
                  <a:srgbClr val="C00000"/>
                </a:solidFill>
              </a:rPr>
              <a:t>sing </a:t>
            </a:r>
            <a:r>
              <a:rPr lang="en-US" sz="4000" b="1" dirty="0">
                <a:solidFill>
                  <a:srgbClr val="C00000"/>
                </a:solidFill>
              </a:rPr>
              <a:t>PRB-RSC </a:t>
            </a:r>
            <a:r>
              <a:rPr lang="en-US" sz="4000" b="1" dirty="0" smtClean="0">
                <a:solidFill>
                  <a:srgbClr val="C00000"/>
                </a:solidFill>
              </a:rPr>
              <a:t>Framework</a:t>
            </a:r>
            <a:r>
              <a:rPr lang="en-US" sz="4000" b="1" dirty="0">
                <a:solidFill>
                  <a:srgbClr val="C00000"/>
                </a:solidFill>
              </a:rPr>
              <a:t/>
            </a:r>
            <a:br>
              <a:rPr lang="en-US" sz="4000" b="1" dirty="0">
                <a:solidFill>
                  <a:srgbClr val="C00000"/>
                </a:solidFill>
              </a:rPr>
            </a:b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Autofit/>
          </a:bodyPr>
          <a:lstStyle/>
          <a:p>
            <a:pPr marL="857250" lvl="1" indent="-457200">
              <a:buFont typeface="+mj-lt"/>
              <a:buAutoNum type="alphaUcPeriod"/>
            </a:pPr>
            <a:endParaRPr lang="en-US" dirty="0" smtClean="0"/>
          </a:p>
          <a:p>
            <a:pPr marL="857250" lvl="1" indent="-457200">
              <a:buFont typeface="+mj-lt"/>
              <a:buAutoNum type="alphaU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66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4000" b="1" dirty="0" smtClean="0">
                <a:solidFill>
                  <a:srgbClr val="C00000"/>
                </a:solidFill>
              </a:rPr>
              <a:t>PRB-RSC </a:t>
            </a:r>
            <a:r>
              <a:rPr lang="en-US" sz="4000" b="1" dirty="0">
                <a:solidFill>
                  <a:srgbClr val="C00000"/>
                </a:solidFill>
              </a:rPr>
              <a:t>Meeting at Spring APPD 2018 </a:t>
            </a:r>
            <a:r>
              <a:rPr lang="en-US" sz="4000" b="1" dirty="0" smtClean="0">
                <a:solidFill>
                  <a:srgbClr val="C00000"/>
                </a:solidFill>
              </a:rPr>
              <a:t>Meeting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Please attend and contribute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5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/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PRB-RSC Website</a:t>
            </a:r>
            <a:br>
              <a:rPr lang="en-US" b="1" dirty="0">
                <a:solidFill>
                  <a:srgbClr val="C00000"/>
                </a:solidFill>
              </a:rPr>
            </a:b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http://pedsresresilience.com</a:t>
            </a:r>
            <a:endParaRPr lang="en-US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872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Future Developments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Interventional Trials – 2018?</a:t>
            </a:r>
          </a:p>
          <a:p>
            <a:r>
              <a:rPr lang="en-US" sz="3600" b="1" dirty="0" smtClean="0">
                <a:solidFill>
                  <a:srgbClr val="002060"/>
                </a:solidFill>
              </a:rPr>
              <a:t>Collaborations (Faculty/Trainee Surveys?)</a:t>
            </a:r>
          </a:p>
          <a:p>
            <a:r>
              <a:rPr lang="en-US" sz="3600" b="1" dirty="0" smtClean="0">
                <a:solidFill>
                  <a:srgbClr val="002060"/>
                </a:solidFill>
              </a:rPr>
              <a:t>International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212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Questions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57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PRB-RSC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Steering Committee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Maneesh Batra, MD, MPH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John D Mahan, MD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Kathi</a:t>
            </a:r>
            <a:r>
              <a:rPr lang="en-US" dirty="0" smtClean="0">
                <a:solidFill>
                  <a:srgbClr val="002060"/>
                </a:solidFill>
              </a:rPr>
              <a:t> Kemper, MD, MPH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Hilary </a:t>
            </a:r>
            <a:r>
              <a:rPr lang="en-US" dirty="0" err="1">
                <a:solidFill>
                  <a:srgbClr val="002060"/>
                </a:solidFill>
              </a:rPr>
              <a:t>McClafferty</a:t>
            </a:r>
            <a:r>
              <a:rPr lang="en-US" dirty="0">
                <a:solidFill>
                  <a:srgbClr val="002060"/>
                </a:solidFill>
              </a:rPr>
              <a:t>, MD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Betty Staples, MD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Chuck Schubert, MD, MPH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Janet </a:t>
            </a:r>
            <a:r>
              <a:rPr lang="en-US" dirty="0" err="1">
                <a:solidFill>
                  <a:srgbClr val="002060"/>
                </a:solidFill>
              </a:rPr>
              <a:t>Serwint</a:t>
            </a:r>
            <a:r>
              <a:rPr lang="en-US" dirty="0">
                <a:solidFill>
                  <a:srgbClr val="002060"/>
                </a:solidFill>
              </a:rPr>
              <a:t>, MD, MPH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Paria Wilson, MD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68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APPD LEARN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APPD LEARN </a:t>
            </a:r>
            <a:r>
              <a:rPr lang="en-US" dirty="0" smtClean="0"/>
              <a:t>(Longitudinal </a:t>
            </a:r>
            <a:r>
              <a:rPr lang="en-US" dirty="0"/>
              <a:t>Educational Assessment Research </a:t>
            </a:r>
            <a:r>
              <a:rPr lang="en-US" dirty="0" smtClean="0"/>
              <a:t>Network)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rovides </a:t>
            </a:r>
            <a:r>
              <a:rPr lang="en-US" dirty="0"/>
              <a:t>infrastructure for multicenter, collaborative </a:t>
            </a:r>
            <a:r>
              <a:rPr lang="en-US" dirty="0" smtClean="0"/>
              <a:t>pediatric educational research</a:t>
            </a:r>
          </a:p>
          <a:p>
            <a:pPr lvl="1"/>
            <a:r>
              <a:rPr lang="en-US" dirty="0" smtClean="0"/>
              <a:t>Approved by APPD LEARN Protocol Review Committee 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Study Assistance</a:t>
            </a:r>
          </a:p>
          <a:p>
            <a:pPr lvl="1"/>
            <a:r>
              <a:rPr lang="en-US" dirty="0" smtClean="0"/>
              <a:t>Provide IRB kits and help</a:t>
            </a:r>
          </a:p>
          <a:p>
            <a:pPr lvl="1"/>
            <a:r>
              <a:rPr lang="en-US" dirty="0" smtClean="0"/>
              <a:t>Provide Data Capture system and enrolling emails and links</a:t>
            </a:r>
          </a:p>
          <a:p>
            <a:pPr lvl="1"/>
            <a:r>
              <a:rPr lang="en-US" dirty="0" smtClean="0"/>
              <a:t>Provide feedback on enrollment activity</a:t>
            </a:r>
          </a:p>
          <a:p>
            <a:pPr lvl="1"/>
            <a:r>
              <a:rPr lang="en-US" dirty="0" smtClean="0"/>
              <a:t>Assist in presentations</a:t>
            </a:r>
          </a:p>
          <a:p>
            <a:pPr lvl="1"/>
            <a:r>
              <a:rPr lang="en-US" u="sng" dirty="0" smtClean="0"/>
              <a:t>Assist in data analysis and sample manuscript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PRB-RSC Goal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improve </a:t>
            </a:r>
            <a:r>
              <a:rPr lang="en-US" b="1" i="1" dirty="0">
                <a:solidFill>
                  <a:srgbClr val="002060"/>
                </a:solidFill>
              </a:rPr>
              <a:t>pediatric resident resilience, compassion, confidence in providing calm, compassionate care and wellness</a:t>
            </a:r>
            <a:r>
              <a:rPr lang="en-US" dirty="0"/>
              <a:t>.  Through creation of a Pediatric Resident Burnout </a:t>
            </a:r>
            <a:r>
              <a:rPr lang="en-US" dirty="0" smtClean="0"/>
              <a:t>- </a:t>
            </a:r>
            <a:r>
              <a:rPr lang="en-US" dirty="0"/>
              <a:t>Resilience Study Consortium (</a:t>
            </a:r>
            <a:r>
              <a:rPr lang="en-US" dirty="0" smtClean="0"/>
              <a:t>PRB-RSC), </a:t>
            </a:r>
            <a:r>
              <a:rPr lang="en-US" dirty="0"/>
              <a:t>involving pediatric residents in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58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residency programs</a:t>
            </a:r>
            <a:r>
              <a:rPr lang="en-US" dirty="0"/>
              <a:t> </a:t>
            </a:r>
            <a:r>
              <a:rPr lang="en-US" dirty="0" smtClean="0"/>
              <a:t>[57 Peds &amp; 16 Med Peds] in </a:t>
            </a:r>
            <a:r>
              <a:rPr lang="en-US" dirty="0"/>
              <a:t>the US, we will be equipped to </a:t>
            </a:r>
            <a:r>
              <a:rPr lang="en-US" b="1" i="1" dirty="0">
                <a:solidFill>
                  <a:srgbClr val="002060"/>
                </a:solidFill>
              </a:rPr>
              <a:t>study the epidemiology, natural history and impact of interventions designed to address burnout and resilience in pediatric residents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0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State of the Consortium: Sites, </a:t>
            </a:r>
            <a:r>
              <a:rPr lang="en-US" b="1" dirty="0" smtClean="0">
                <a:solidFill>
                  <a:srgbClr val="C00000"/>
                </a:solidFill>
              </a:rPr>
              <a:t>Studies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marL="857250" lvl="1" indent="-457200">
              <a:buFont typeface="+mj-lt"/>
              <a:buAutoNum type="alphaUcPeriod"/>
            </a:pPr>
            <a:r>
              <a:rPr lang="en-US" sz="3200" dirty="0" smtClean="0"/>
              <a:t>58 Sites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3200" dirty="0" smtClean="0"/>
              <a:t>Projects 1, 2, 3 </a:t>
            </a:r>
            <a:r>
              <a:rPr lang="en-US" sz="3200" dirty="0"/>
              <a:t>– updates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sz="3200" dirty="0" smtClean="0"/>
              <a:t>Abstracts submitted/planned; manuscripts </a:t>
            </a:r>
            <a:endParaRPr lang="en-US" sz="3200" dirty="0"/>
          </a:p>
          <a:p>
            <a:pPr marL="857250" lvl="1" indent="-457200">
              <a:buFont typeface="+mj-lt"/>
              <a:buAutoNum type="alphaUcPeriod"/>
            </a:pPr>
            <a:r>
              <a:rPr lang="en-US" sz="3200" dirty="0"/>
              <a:t>Opportunities for </a:t>
            </a:r>
            <a:r>
              <a:rPr lang="en-US" sz="3200" dirty="0" smtClean="0"/>
              <a:t>Scholarship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30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2018 </a:t>
            </a:r>
            <a:r>
              <a:rPr lang="en-US" b="1" dirty="0">
                <a:solidFill>
                  <a:srgbClr val="C00000"/>
                </a:solidFill>
              </a:rPr>
              <a:t>PRB-RSC </a:t>
            </a:r>
            <a:r>
              <a:rPr lang="en-US" b="1" dirty="0" smtClean="0">
                <a:solidFill>
                  <a:srgbClr val="C00000"/>
                </a:solidFill>
              </a:rPr>
              <a:t>Sites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58</a:t>
            </a:r>
            <a:r>
              <a:rPr lang="en-US" sz="3600" b="1" dirty="0" smtClean="0">
                <a:solidFill>
                  <a:srgbClr val="C00000"/>
                </a:solidFill>
              </a:rPr>
              <a:t> sites; 46 contributed to 2017 Annual Survey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06512"/>
            <a:ext cx="4040188" cy="3951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Albert Einstein College of Medicine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Baylor/Texas </a:t>
            </a:r>
            <a:r>
              <a:rPr lang="en-US" altLang="en-US" sz="1200" b="1" dirty="0">
                <a:solidFill>
                  <a:srgbClr val="C00000"/>
                </a:solidFill>
              </a:rPr>
              <a:t>Children’s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Boston </a:t>
            </a:r>
            <a:r>
              <a:rPr lang="en-US" altLang="en-US" sz="1200" b="1" dirty="0" smtClean="0">
                <a:solidFill>
                  <a:srgbClr val="C00000"/>
                </a:solidFill>
              </a:rPr>
              <a:t>Combined Program</a:t>
            </a:r>
            <a:endParaRPr lang="en-US" altLang="en-US" sz="12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Carolinas Medical Center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Case Western/Rainbow </a:t>
            </a:r>
            <a:r>
              <a:rPr lang="en-US" altLang="en-US" sz="1200" b="1" dirty="0" smtClean="0">
                <a:solidFill>
                  <a:srgbClr val="C00000"/>
                </a:solidFill>
              </a:rPr>
              <a:t>Babies/Children</a:t>
            </a:r>
            <a:endParaRPr lang="en-US" altLang="en-US" sz="12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/>
              <a:t>Children’s Hospital at Erlanger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Children’s Hospital of Philadelphia/ Pennsylvania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Children’s Hospital of Pittsburgh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/>
              <a:t>Children’s Mercy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Cornell/NY Presbyterian</a:t>
            </a:r>
            <a:endParaRPr lang="en-US" altLang="en-US" sz="12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err="1">
                <a:solidFill>
                  <a:srgbClr val="C00000"/>
                </a:solidFill>
              </a:rPr>
              <a:t>Crozer</a:t>
            </a:r>
            <a:r>
              <a:rPr lang="en-US" altLang="en-US" sz="1200" b="1" dirty="0">
                <a:solidFill>
                  <a:srgbClr val="C00000"/>
                </a:solidFill>
              </a:rPr>
              <a:t>-Chester Medical Center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Duke University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Dartmouth University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err="1" smtClean="0">
                <a:solidFill>
                  <a:srgbClr val="C00000"/>
                </a:solidFill>
              </a:rPr>
              <a:t>duPont</a:t>
            </a:r>
            <a:r>
              <a:rPr lang="en-US" altLang="en-US" sz="1200" b="1" dirty="0" smtClean="0">
                <a:solidFill>
                  <a:srgbClr val="C00000"/>
                </a:solidFill>
              </a:rPr>
              <a:t> Hospital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/>
              <a:t>Einstein/Montefiore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Indiana University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err="1" smtClean="0">
                <a:solidFill>
                  <a:srgbClr val="C00000"/>
                </a:solidFill>
              </a:rPr>
              <a:t>Inova</a:t>
            </a:r>
            <a:r>
              <a:rPr lang="en-US" altLang="en-US" sz="1200" b="1" dirty="0" smtClean="0">
                <a:solidFill>
                  <a:srgbClr val="C00000"/>
                </a:solidFill>
              </a:rPr>
              <a:t> </a:t>
            </a:r>
            <a:r>
              <a:rPr lang="en-US" altLang="en-US" sz="1200" b="1" dirty="0">
                <a:solidFill>
                  <a:srgbClr val="C00000"/>
                </a:solidFill>
              </a:rPr>
              <a:t>Fairfax Medical Campus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Johns </a:t>
            </a:r>
            <a:r>
              <a:rPr lang="en-US" altLang="en-US" sz="1200" b="1" dirty="0" smtClean="0">
                <a:solidFill>
                  <a:srgbClr val="C00000"/>
                </a:solidFill>
              </a:rPr>
              <a:t>Hopkins University</a:t>
            </a:r>
            <a:endParaRPr lang="en-US" altLang="en-US" sz="12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Louisiana State University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Maine Medical Center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Mayo </a:t>
            </a:r>
            <a:r>
              <a:rPr lang="en-US" altLang="en-US" sz="1200" b="1" dirty="0">
                <a:solidFill>
                  <a:srgbClr val="C00000"/>
                </a:solidFill>
              </a:rPr>
              <a:t>Clinic College of Medicine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Medical College of Wisconsin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Nationwide Children's/The Ohio State University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/>
              <a:t>Newark Beth Israel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Rush University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err="1" smtClean="0">
                <a:solidFill>
                  <a:srgbClr val="C00000"/>
                </a:solidFill>
              </a:rPr>
              <a:t>Shands</a:t>
            </a:r>
            <a:r>
              <a:rPr lang="en-US" altLang="en-US" sz="1200" b="1" dirty="0" smtClean="0">
                <a:solidFill>
                  <a:srgbClr val="C00000"/>
                </a:solidFill>
              </a:rPr>
              <a:t> Hospital/Florida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/>
              <a:t>Stanford University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St Christopher’s Hospital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Stroger Hospital of Cook County</a:t>
            </a:r>
          </a:p>
          <a:p>
            <a:pPr>
              <a:spcBef>
                <a:spcPts val="0"/>
              </a:spcBef>
              <a:defRPr/>
            </a:pPr>
            <a:endParaRPr lang="en-US" altLang="en-US" sz="1200" b="1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altLang="en-US" sz="1200" dirty="0" smtClean="0"/>
          </a:p>
          <a:p>
            <a:pPr>
              <a:spcBef>
                <a:spcPts val="0"/>
              </a:spcBef>
              <a:defRPr/>
            </a:pPr>
            <a:endParaRPr lang="en-US" altLang="en-US" sz="1200" dirty="0"/>
          </a:p>
          <a:p>
            <a:pPr>
              <a:spcBef>
                <a:spcPts val="0"/>
              </a:spcBef>
              <a:defRPr/>
            </a:pPr>
            <a:endParaRPr lang="en-US" altLang="en-US" sz="1200" dirty="0"/>
          </a:p>
          <a:p>
            <a:pPr>
              <a:defRPr/>
            </a:pPr>
            <a:endParaRPr lang="en-US" altLang="en-US" sz="1200" dirty="0"/>
          </a:p>
          <a:p>
            <a:endParaRPr lang="en-US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306512"/>
            <a:ext cx="4114800" cy="3951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Tufts </a:t>
            </a:r>
            <a:r>
              <a:rPr lang="en-US" altLang="en-US" sz="1200" b="1" dirty="0">
                <a:solidFill>
                  <a:srgbClr val="C00000"/>
                </a:solidFill>
              </a:rPr>
              <a:t>Medical Center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/>
              <a:t>Tulane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Alabama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Arizona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California Davis</a:t>
            </a:r>
          </a:p>
          <a:p>
            <a:pPr>
              <a:spcBef>
                <a:spcPts val="0"/>
              </a:spcBef>
              <a:defRPr/>
            </a:pPr>
            <a:r>
              <a:rPr lang="en-US" sz="1200" b="1" dirty="0" smtClean="0">
                <a:solidFill>
                  <a:srgbClr val="C00000"/>
                </a:solidFill>
              </a:rPr>
              <a:t>U </a:t>
            </a:r>
            <a:r>
              <a:rPr lang="en-US" sz="1200" b="1" dirty="0">
                <a:solidFill>
                  <a:srgbClr val="C00000"/>
                </a:solidFill>
              </a:rPr>
              <a:t>of California Los Angeles</a:t>
            </a:r>
          </a:p>
          <a:p>
            <a:pPr>
              <a:spcBef>
                <a:spcPts val="0"/>
              </a:spcBef>
              <a:defRPr/>
            </a:pPr>
            <a:r>
              <a:rPr lang="en-US" sz="1200" b="1" dirty="0" smtClean="0">
                <a:solidFill>
                  <a:srgbClr val="C00000"/>
                </a:solidFill>
              </a:rPr>
              <a:t>U </a:t>
            </a:r>
            <a:r>
              <a:rPr lang="en-US" sz="1200" b="1" dirty="0">
                <a:solidFill>
                  <a:srgbClr val="C00000"/>
                </a:solidFill>
              </a:rPr>
              <a:t>of California San Diego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U </a:t>
            </a:r>
            <a:r>
              <a:rPr lang="en-US" altLang="en-US" sz="1200" b="1" dirty="0">
                <a:solidFill>
                  <a:srgbClr val="C00000"/>
                </a:solidFill>
              </a:rPr>
              <a:t>of </a:t>
            </a:r>
            <a:r>
              <a:rPr lang="en-US" altLang="en-US" sz="1200" b="1" dirty="0" smtClean="0">
                <a:solidFill>
                  <a:srgbClr val="C00000"/>
                </a:solidFill>
              </a:rPr>
              <a:t>Chicago/Corner </a:t>
            </a:r>
            <a:r>
              <a:rPr lang="en-US" altLang="en-US" sz="1200" b="1" dirty="0">
                <a:solidFill>
                  <a:srgbClr val="C00000"/>
                </a:solidFill>
              </a:rPr>
              <a:t>Children’s Hospital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Cincinnati/Cincinnati Children’s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Colorado/Denver Children's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Illinois Chicago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Kansas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Louisville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Michigan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Minnesota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New Mexico </a:t>
            </a:r>
            <a:endParaRPr lang="en-US" altLang="en-US" sz="1200" b="1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/>
              <a:t>U of North Carolina</a:t>
            </a:r>
            <a:endParaRPr lang="en-US" altLang="en-US" sz="1200" b="1" dirty="0"/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</a:t>
            </a:r>
            <a:r>
              <a:rPr lang="en-US" altLang="en-US" sz="1200" b="1" dirty="0" smtClean="0">
                <a:solidFill>
                  <a:srgbClr val="C00000"/>
                </a:solidFill>
              </a:rPr>
              <a:t>Oklahoma</a:t>
            </a:r>
            <a:endParaRPr lang="en-US" altLang="en-US" sz="12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Oklahoma- Tulsa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/>
              <a:t>U </a:t>
            </a:r>
            <a:r>
              <a:rPr lang="en-US" altLang="en-US" sz="1200" b="1" dirty="0"/>
              <a:t>of </a:t>
            </a:r>
            <a:r>
              <a:rPr lang="en-US" altLang="en-US" sz="1200" b="1" dirty="0" smtClean="0"/>
              <a:t>Rochester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U of South Alabama</a:t>
            </a:r>
            <a:endParaRPr lang="en-US" altLang="en-US" sz="12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/>
              <a:t>U of </a:t>
            </a:r>
            <a:r>
              <a:rPr lang="en-US" altLang="en-US" sz="1200" b="1" dirty="0" smtClean="0"/>
              <a:t>Tennessee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/>
              <a:t>U of Texas Austin</a:t>
            </a:r>
            <a:endParaRPr lang="en-US" altLang="en-US" sz="1200" b="1" dirty="0"/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/>
              <a:t>U of Texas Houston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Washington/Seattle Children's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>
                <a:solidFill>
                  <a:srgbClr val="C00000"/>
                </a:solidFill>
              </a:rPr>
              <a:t>U of Wisconsin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/>
              <a:t>Vanderbilt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Virginia Tech/</a:t>
            </a:r>
            <a:r>
              <a:rPr lang="en-US" altLang="en-US" sz="1200" b="1" dirty="0" err="1" smtClean="0">
                <a:solidFill>
                  <a:srgbClr val="C00000"/>
                </a:solidFill>
              </a:rPr>
              <a:t>Carilion</a:t>
            </a:r>
            <a:r>
              <a:rPr lang="en-US" altLang="en-US" sz="1200" b="1" dirty="0" smtClean="0">
                <a:solidFill>
                  <a:srgbClr val="C00000"/>
                </a:solidFill>
              </a:rPr>
              <a:t> Clinic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1200" b="1" dirty="0" smtClean="0">
                <a:solidFill>
                  <a:srgbClr val="C00000"/>
                </a:solidFill>
              </a:rPr>
              <a:t>Wright State/Dayton’s Children’s Hospital</a:t>
            </a:r>
            <a:endParaRPr lang="en-US" altLang="en-US" sz="12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891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2018 New </a:t>
            </a:r>
            <a:r>
              <a:rPr lang="en-US" b="1" dirty="0">
                <a:solidFill>
                  <a:srgbClr val="C00000"/>
                </a:solidFill>
              </a:rPr>
              <a:t>PRB-RSC </a:t>
            </a:r>
            <a:r>
              <a:rPr lang="en-US" b="1" dirty="0" smtClean="0">
                <a:solidFill>
                  <a:srgbClr val="C00000"/>
                </a:solidFill>
              </a:rPr>
              <a:t>Sites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3</a:t>
            </a:r>
            <a:r>
              <a:rPr lang="en-US" sz="3600" b="1" dirty="0" smtClean="0">
                <a:solidFill>
                  <a:srgbClr val="C00000"/>
                </a:solidFill>
              </a:rPr>
              <a:t> new sites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202695"/>
              </p:ext>
            </p:extLst>
          </p:nvPr>
        </p:nvGraphicFramePr>
        <p:xfrm>
          <a:off x="381000" y="1706923"/>
          <a:ext cx="8458200" cy="12648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21479"/>
                <a:gridCol w="3336721"/>
              </a:tblGrid>
              <a:tr h="425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Children’s Hospital of Michigan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90" marR="9090" marT="909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Jackie </a:t>
                      </a: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Leja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MD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90" marR="9090" marT="9090" marB="0" anchor="b"/>
                </a:tc>
              </a:tr>
              <a:tr h="425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University of </a:t>
                      </a:r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Texas Austin Dell’s Children’s Hospital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90" marR="9090" marT="909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Kartik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Pillutla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MD, FAAP</a:t>
                      </a:r>
                    </a:p>
                  </a:txBody>
                  <a:tcPr marL="9090" marR="9090" marT="9090" marB="0" anchor="b"/>
                </a:tc>
              </a:tr>
              <a:tr h="414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+mn-lt"/>
                        </a:rPr>
                        <a:t>University of </a:t>
                      </a:r>
                      <a:r>
                        <a:rPr lang="en-US" sz="1600" b="1" u="none" strike="noStrike" dirty="0" smtClean="0">
                          <a:effectLst/>
                          <a:latin typeface="+mn-lt"/>
                        </a:rPr>
                        <a:t>North Carolina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090" marR="9090" marT="909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 </a:t>
                      </a: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Zwemer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MD</a:t>
                      </a:r>
                    </a:p>
                  </a:txBody>
                  <a:tcPr marL="9090" marR="9090" marT="909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946323"/>
              </p:ext>
            </p:extLst>
          </p:nvPr>
        </p:nvGraphicFramePr>
        <p:xfrm>
          <a:off x="457200" y="3597007"/>
          <a:ext cx="8229600" cy="913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/>
              </a:tblGrid>
              <a:tr h="340535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Invited PAS 2018 Science Plenary: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Promoting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resilience among pediatric trainees and practitioners – Constructing and assessing the evidence for effective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interventions</a:t>
                      </a: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</a:rPr>
                        <a:t>PRB-RSC Steering Committee Members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75674" marR="75674" marT="75674" marB="7567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34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Consortium Projects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1. Defining </a:t>
            </a:r>
            <a:r>
              <a:rPr lang="en-US" sz="2000" dirty="0"/>
              <a:t>Key Factors In Burnout and Resilience in Pediatric Residents and The Relationship To Performance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Phase </a:t>
            </a:r>
            <a:r>
              <a:rPr lang="en-US" sz="2000" dirty="0"/>
              <a:t>1 Study – Defining Key Factors in Burnout and Resilience in </a:t>
            </a:r>
            <a:r>
              <a:rPr lang="en-US" sz="2000" dirty="0" smtClean="0"/>
              <a:t>	Pediatric</a:t>
            </a:r>
            <a:r>
              <a:rPr lang="en-US" sz="2000" dirty="0"/>
              <a:t> Residents </a:t>
            </a:r>
            <a:r>
              <a:rPr lang="en-US" sz="2000" dirty="0" smtClean="0"/>
              <a:t>(Batra/Mahan, in preparation)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	Phase </a:t>
            </a:r>
            <a:r>
              <a:rPr lang="en-US" sz="2000" dirty="0"/>
              <a:t>2 Study – Establishing Relationship of Pediatric Resident </a:t>
            </a:r>
            <a:r>
              <a:rPr lang="en-US" sz="2000" dirty="0" smtClean="0"/>
              <a:t>	Burnout </a:t>
            </a:r>
            <a:r>
              <a:rPr lang="en-US" sz="2000" dirty="0"/>
              <a:t>to Performance (</a:t>
            </a:r>
            <a:r>
              <a:rPr lang="en-US" sz="2000" dirty="0" smtClean="0"/>
              <a:t>Staples/Serwint, in preparation)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2. Pediatric </a:t>
            </a:r>
            <a:r>
              <a:rPr lang="en-US" sz="2000" dirty="0"/>
              <a:t>Resident Burnout and Resilience Study Consortium: </a:t>
            </a:r>
            <a:r>
              <a:rPr lang="en-US" sz="2000" dirty="0" smtClean="0"/>
              <a:t>National </a:t>
            </a:r>
            <a:r>
              <a:rPr lang="en-US" sz="2000" dirty="0"/>
              <a:t>Landscape of Interventions to </a:t>
            </a:r>
            <a:r>
              <a:rPr lang="en-US" sz="2000" dirty="0" smtClean="0"/>
              <a:t>Improve  Pediatric </a:t>
            </a:r>
            <a:r>
              <a:rPr lang="en-US" sz="2000" dirty="0"/>
              <a:t>Resident Wellness and Reduce </a:t>
            </a:r>
            <a:r>
              <a:rPr lang="en-US" sz="2000" dirty="0" smtClean="0"/>
              <a:t>Burnout (Wilson/Kemper – </a:t>
            </a:r>
            <a:r>
              <a:rPr lang="en-US" sz="2000" dirty="0" err="1" smtClean="0"/>
              <a:t>Acad</a:t>
            </a:r>
            <a:r>
              <a:rPr lang="en-US" sz="2000" dirty="0" smtClean="0"/>
              <a:t> Peds 2017)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3. Variability </a:t>
            </a:r>
            <a:r>
              <a:rPr lang="en-US" sz="2000" dirty="0"/>
              <a:t>of Burnout and Stress Measures in Pediatric Residents: an Exploratory Single Center Study from the Pediatric Resident Burnout – Resilience Study </a:t>
            </a:r>
            <a:r>
              <a:rPr lang="en-US" sz="2000" dirty="0" smtClean="0"/>
              <a:t>Consortium (Reed/Mahan, submitted)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603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2263</TotalTime>
  <Words>1139</Words>
  <Application>Microsoft Office PowerPoint</Application>
  <PresentationFormat>On-screen Show (4:3)</PresentationFormat>
  <Paragraphs>201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The Pediatric Resident Burnout – Resilience Study Consortium Update – Feb 2018 Focus on 2018 Annual Study </vt:lpstr>
      <vt:lpstr>Agenda</vt:lpstr>
      <vt:lpstr>PRB-RSC</vt:lpstr>
      <vt:lpstr>APPD LEARN</vt:lpstr>
      <vt:lpstr>PRB-RSC Goal</vt:lpstr>
      <vt:lpstr>State of the Consortium: Sites, Studies</vt:lpstr>
      <vt:lpstr>2018 PRB-RSC Sites 58 sites; 46 contributed to 2017 Annual Survey</vt:lpstr>
      <vt:lpstr>2018 New PRB-RSC Sites 3 new sites</vt:lpstr>
      <vt:lpstr>Consortium Projects</vt:lpstr>
      <vt:lpstr>Consortium Projects – In Works</vt:lpstr>
      <vt:lpstr>2018 New PRB-RSC Presentations APPD/PAS</vt:lpstr>
      <vt:lpstr>PRB-RSC National Surveys</vt:lpstr>
      <vt:lpstr>PRB-RSC National Surveys</vt:lpstr>
      <vt:lpstr>Next Major Study - Longitudinal Study (Project 3) -- 2018 Survey</vt:lpstr>
      <vt:lpstr>Recruitment and Enrollment</vt:lpstr>
      <vt:lpstr>2017 Study Results - PD Reports</vt:lpstr>
      <vt:lpstr>PRB-RSC Research Request Process</vt:lpstr>
      <vt:lpstr> PRB-RSC Survey Re-Design 2019 </vt:lpstr>
      <vt:lpstr> Interventional Trials for 2018-2019 </vt:lpstr>
      <vt:lpstr>PRB-RSC Web Site</vt:lpstr>
      <vt:lpstr> Potential New Collaborations/Projects Using PRB-RSC Framework </vt:lpstr>
      <vt:lpstr>PRB-RSC Meeting at Spring APPD 2018 Meeting</vt:lpstr>
      <vt:lpstr> PRB-RSC Website </vt:lpstr>
      <vt:lpstr>Future Developments</vt:lpstr>
      <vt:lpstr>Questions</vt:lpstr>
    </vt:vector>
  </TitlesOfParts>
  <Company>Nationwide Children's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Key Factors in Burnout and Resilience in Pediatric Residents and the Relationship to Performance:  A Study of the Pediatric Resident Burnout – Resilience Study Consortium</dc:title>
  <dc:creator>Mahan, John</dc:creator>
  <cp:lastModifiedBy>Mahan, John</cp:lastModifiedBy>
  <cp:revision>81</cp:revision>
  <dcterms:created xsi:type="dcterms:W3CDTF">2016-01-21T17:58:23Z</dcterms:created>
  <dcterms:modified xsi:type="dcterms:W3CDTF">2018-02-26T18:06:37Z</dcterms:modified>
</cp:coreProperties>
</file>