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5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  <p:sldMasterId id="2147483658" r:id="rId2"/>
    <p:sldMasterId id="2147483659" r:id="rId3"/>
    <p:sldMasterId id="2147483664" r:id="rId4"/>
    <p:sldMasterId id="2147483665" r:id="rId5"/>
    <p:sldMasterId id="2147483655" r:id="rId6"/>
    <p:sldMasterId id="2147483652" r:id="rId7"/>
    <p:sldMasterId id="2147483656" r:id="rId8"/>
    <p:sldMasterId id="2147483654" r:id="rId9"/>
    <p:sldMasterId id="2147483660" r:id="rId10"/>
    <p:sldMasterId id="2147483661" r:id="rId11"/>
    <p:sldMasterId id="2147483662" r:id="rId12"/>
    <p:sldMasterId id="2147483663" r:id="rId13"/>
    <p:sldMasterId id="2147483653" r:id="rId14"/>
    <p:sldMasterId id="2147484328" r:id="rId15"/>
    <p:sldMasterId id="2147484348" r:id="rId16"/>
  </p:sldMasterIdLst>
  <p:notesMasterIdLst>
    <p:notesMasterId r:id="rId39"/>
  </p:notesMasterIdLst>
  <p:sldIdLst>
    <p:sldId id="352" r:id="rId17"/>
    <p:sldId id="367" r:id="rId18"/>
    <p:sldId id="453" r:id="rId19"/>
    <p:sldId id="430" r:id="rId20"/>
    <p:sldId id="452" r:id="rId21"/>
    <p:sldId id="447" r:id="rId22"/>
    <p:sldId id="445" r:id="rId23"/>
    <p:sldId id="446" r:id="rId24"/>
    <p:sldId id="441" r:id="rId25"/>
    <p:sldId id="405" r:id="rId26"/>
    <p:sldId id="458" r:id="rId27"/>
    <p:sldId id="448" r:id="rId28"/>
    <p:sldId id="449" r:id="rId29"/>
    <p:sldId id="454" r:id="rId30"/>
    <p:sldId id="455" r:id="rId31"/>
    <p:sldId id="426" r:id="rId32"/>
    <p:sldId id="456" r:id="rId33"/>
    <p:sldId id="457" r:id="rId34"/>
    <p:sldId id="434" r:id="rId35"/>
    <p:sldId id="428" r:id="rId36"/>
    <p:sldId id="436" r:id="rId37"/>
    <p:sldId id="444" r:id="rId38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Geneva" pitchFamily="2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Geneva" pitchFamily="2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Geneva" pitchFamily="2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Geneva" pitchFamily="2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Geneva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Geneva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Geneva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Geneva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Geneva" pitchFamily="2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6225"/>
    <a:srgbClr val="3BB0C2"/>
    <a:srgbClr val="ADCC2B"/>
    <a:srgbClr val="0092AC"/>
    <a:srgbClr val="525353"/>
    <a:srgbClr val="00682E"/>
    <a:srgbClr val="007B9B"/>
    <a:srgbClr val="84A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2" autoAdjust="0"/>
    <p:restoredTop sz="89496" autoAdjust="0"/>
  </p:normalViewPr>
  <p:slideViewPr>
    <p:cSldViewPr showGuides="1">
      <p:cViewPr>
        <p:scale>
          <a:sx n="80" d="100"/>
          <a:sy n="80" d="100"/>
        </p:scale>
        <p:origin x="-89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10" d="100"/>
          <a:sy n="110" d="100"/>
        </p:scale>
        <p:origin x="-824" y="-87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398B18-887E-4F8D-A7F3-032A04DD7088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A0FE220-7136-4A08-822A-B8758DBDA6C8}">
      <dgm:prSet phldrT="[Text]" custT="1"/>
      <dgm:spPr/>
      <dgm:t>
        <a:bodyPr/>
        <a:lstStyle/>
        <a:p>
          <a:r>
            <a:rPr lang="en-US" sz="1700" b="1" dirty="0" smtClean="0"/>
            <a:t>Suboptimal patient care</a:t>
          </a:r>
          <a:endParaRPr lang="en-US" sz="1700" b="1" dirty="0"/>
        </a:p>
      </dgm:t>
    </dgm:pt>
    <dgm:pt modelId="{DCA3C151-F196-4F0A-8EA2-FF5FCBE1F1BB}" type="parTrans" cxnId="{2B47CE01-A27E-4EFC-9297-ADC2AD26C6F0}">
      <dgm:prSet/>
      <dgm:spPr/>
      <dgm:t>
        <a:bodyPr/>
        <a:lstStyle/>
        <a:p>
          <a:endParaRPr lang="en-US"/>
        </a:p>
      </dgm:t>
    </dgm:pt>
    <dgm:pt modelId="{04C424F2-21F9-48B3-A800-8B6D3E823BF8}" type="sibTrans" cxnId="{2B47CE01-A27E-4EFC-9297-ADC2AD26C6F0}">
      <dgm:prSet/>
      <dgm:spPr/>
      <dgm:t>
        <a:bodyPr/>
        <a:lstStyle/>
        <a:p>
          <a:endParaRPr lang="en-US"/>
        </a:p>
      </dgm:t>
    </dgm:pt>
    <dgm:pt modelId="{471DB44E-082C-441B-9C94-697674FDAF6A}">
      <dgm:prSet phldrT="[Text]" custT="1"/>
      <dgm:spPr/>
      <dgm:t>
        <a:bodyPr/>
        <a:lstStyle/>
        <a:p>
          <a:r>
            <a:rPr lang="en-US" sz="1700" b="1" dirty="0" smtClean="0"/>
            <a:t>Decreased patient satisfaction</a:t>
          </a:r>
          <a:endParaRPr lang="en-US" sz="1700" b="1" dirty="0"/>
        </a:p>
      </dgm:t>
    </dgm:pt>
    <dgm:pt modelId="{F5F1FC1C-DBE9-45BE-9928-013D38A2A1B2}" type="parTrans" cxnId="{70D496DD-1A1C-4808-AC15-976CA79C7DF4}">
      <dgm:prSet/>
      <dgm:spPr/>
      <dgm:t>
        <a:bodyPr/>
        <a:lstStyle/>
        <a:p>
          <a:endParaRPr lang="en-US"/>
        </a:p>
      </dgm:t>
    </dgm:pt>
    <dgm:pt modelId="{C0BD4117-AD5D-4E9B-A1B2-5B7BE449DDB3}" type="sibTrans" cxnId="{70D496DD-1A1C-4808-AC15-976CA79C7DF4}">
      <dgm:prSet/>
      <dgm:spPr/>
      <dgm:t>
        <a:bodyPr/>
        <a:lstStyle/>
        <a:p>
          <a:r>
            <a:rPr lang="en-US" b="1" dirty="0" smtClean="0">
              <a:solidFill>
                <a:schemeClr val="accent6">
                  <a:lumMod val="50000"/>
                </a:schemeClr>
              </a:solidFill>
            </a:rPr>
            <a:t>Impaired resident performance</a:t>
          </a:r>
          <a:endParaRPr lang="en-US" b="1" dirty="0">
            <a:solidFill>
              <a:schemeClr val="accent6">
                <a:lumMod val="50000"/>
              </a:schemeClr>
            </a:solidFill>
          </a:endParaRPr>
        </a:p>
      </dgm:t>
    </dgm:pt>
    <dgm:pt modelId="{B83F568C-9F7D-4EEC-8D8C-9B2DFB3B0B38}">
      <dgm:prSet phldrT="[Text]"/>
      <dgm:spPr/>
      <dgm:t>
        <a:bodyPr/>
        <a:lstStyle/>
        <a:p>
          <a:r>
            <a:rPr lang="en-US" b="1" dirty="0" smtClean="0"/>
            <a:t>Decreased job satisfaction</a:t>
          </a:r>
          <a:endParaRPr lang="en-US" b="1" dirty="0"/>
        </a:p>
      </dgm:t>
    </dgm:pt>
    <dgm:pt modelId="{9AA85CBE-31CC-49FA-8CC7-AF0DA3E00DEC}" type="parTrans" cxnId="{400152F7-0FA8-4023-8903-73DF7CBE7045}">
      <dgm:prSet/>
      <dgm:spPr/>
      <dgm:t>
        <a:bodyPr/>
        <a:lstStyle/>
        <a:p>
          <a:endParaRPr lang="en-US"/>
        </a:p>
      </dgm:t>
    </dgm:pt>
    <dgm:pt modelId="{2AB9EB8D-311F-42A5-9836-2C8833C73566}" type="sibTrans" cxnId="{400152F7-0FA8-4023-8903-73DF7CBE7045}">
      <dgm:prSet custT="1"/>
      <dgm:spPr/>
      <dgm:t>
        <a:bodyPr/>
        <a:lstStyle/>
        <a:p>
          <a:r>
            <a:rPr lang="en-US" sz="1700" b="1" dirty="0" smtClean="0"/>
            <a:t>Poor resident health: mental, physical</a:t>
          </a:r>
          <a:endParaRPr lang="en-US" sz="1700" b="1" dirty="0"/>
        </a:p>
      </dgm:t>
    </dgm:pt>
    <dgm:pt modelId="{3FC6967A-17AD-498E-8A66-FB1EBA2A5A82}" type="pres">
      <dgm:prSet presAssocID="{1D398B18-887E-4F8D-A7F3-032A04DD7088}" presName="Name0" presStyleCnt="0">
        <dgm:presLayoutVars>
          <dgm:chMax/>
          <dgm:chPref/>
          <dgm:dir/>
          <dgm:animLvl val="lvl"/>
        </dgm:presLayoutVars>
      </dgm:prSet>
      <dgm:spPr/>
    </dgm:pt>
    <dgm:pt modelId="{24C64E9F-3736-46BA-B1A7-CAA8E64EBAB1}" type="pres">
      <dgm:prSet presAssocID="{EA0FE220-7136-4A08-822A-B8758DBDA6C8}" presName="composite" presStyleCnt="0"/>
      <dgm:spPr/>
    </dgm:pt>
    <dgm:pt modelId="{0EA116C1-DA8E-4DE6-AEB2-34C68782A06C}" type="pres">
      <dgm:prSet presAssocID="{EA0FE220-7136-4A08-822A-B8758DBDA6C8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A2DDAE16-2EF5-4BD4-856A-5A9905C8801D}" type="pres">
      <dgm:prSet presAssocID="{EA0FE220-7136-4A08-822A-B8758DBDA6C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9F624-7D68-4AFE-807E-D115DFA6924A}" type="pres">
      <dgm:prSet presAssocID="{EA0FE220-7136-4A08-822A-B8758DBDA6C8}" presName="BalanceSpacing" presStyleCnt="0"/>
      <dgm:spPr/>
    </dgm:pt>
    <dgm:pt modelId="{5A76214C-D35C-4EC9-9F81-E3D8F4797C4A}" type="pres">
      <dgm:prSet presAssocID="{EA0FE220-7136-4A08-822A-B8758DBDA6C8}" presName="BalanceSpacing1" presStyleCnt="0"/>
      <dgm:spPr/>
    </dgm:pt>
    <dgm:pt modelId="{83FE3540-C3B8-42AE-A95B-2A45532CADA8}" type="pres">
      <dgm:prSet presAssocID="{04C424F2-21F9-48B3-A800-8B6D3E823BF8}" presName="Accent1Text" presStyleLbl="node1" presStyleIdx="1" presStyleCnt="6"/>
      <dgm:spPr/>
    </dgm:pt>
    <dgm:pt modelId="{2F2C1878-5DCC-4DB2-ACD4-CE20C0059DBE}" type="pres">
      <dgm:prSet presAssocID="{04C424F2-21F9-48B3-A800-8B6D3E823BF8}" presName="spaceBetweenRectangles" presStyleCnt="0"/>
      <dgm:spPr/>
    </dgm:pt>
    <dgm:pt modelId="{8BA01B09-9770-439E-9736-5DA11D52D645}" type="pres">
      <dgm:prSet presAssocID="{471DB44E-082C-441B-9C94-697674FDAF6A}" presName="composite" presStyleCnt="0"/>
      <dgm:spPr/>
    </dgm:pt>
    <dgm:pt modelId="{4C0AA775-98F1-4C76-9F2E-1BEEDE2B627E}" type="pres">
      <dgm:prSet presAssocID="{471DB44E-082C-441B-9C94-697674FDAF6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745CFA6F-5BA6-4BCD-B0DC-96F429AC8FE5}" type="pres">
      <dgm:prSet presAssocID="{471DB44E-082C-441B-9C94-697674FDAF6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0EE37-EAAF-436F-9D0A-F289B3921350}" type="pres">
      <dgm:prSet presAssocID="{471DB44E-082C-441B-9C94-697674FDAF6A}" presName="BalanceSpacing" presStyleCnt="0"/>
      <dgm:spPr/>
    </dgm:pt>
    <dgm:pt modelId="{43031E0D-A510-490F-9FBB-CECBE84FD3C4}" type="pres">
      <dgm:prSet presAssocID="{471DB44E-082C-441B-9C94-697674FDAF6A}" presName="BalanceSpacing1" presStyleCnt="0"/>
      <dgm:spPr/>
    </dgm:pt>
    <dgm:pt modelId="{B8D2C7BA-70EE-4C85-B00C-FB16C7D7F76B}" type="pres">
      <dgm:prSet presAssocID="{C0BD4117-AD5D-4E9B-A1B2-5B7BE449DDB3}" presName="Accent1Text" presStyleLbl="node1" presStyleIdx="3" presStyleCnt="6"/>
      <dgm:spPr/>
      <dgm:t>
        <a:bodyPr/>
        <a:lstStyle/>
        <a:p>
          <a:endParaRPr lang="en-US"/>
        </a:p>
      </dgm:t>
    </dgm:pt>
    <dgm:pt modelId="{933D68EB-3C64-4D6E-BED5-11A762804ECE}" type="pres">
      <dgm:prSet presAssocID="{C0BD4117-AD5D-4E9B-A1B2-5B7BE449DDB3}" presName="spaceBetweenRectangles" presStyleCnt="0"/>
      <dgm:spPr/>
    </dgm:pt>
    <dgm:pt modelId="{2A2936F2-8B5A-49CF-AA35-8C32927F89B4}" type="pres">
      <dgm:prSet presAssocID="{B83F568C-9F7D-4EEC-8D8C-9B2DFB3B0B38}" presName="composite" presStyleCnt="0"/>
      <dgm:spPr/>
    </dgm:pt>
    <dgm:pt modelId="{AC1BA314-5B3A-4C6A-BAF2-5421292EB466}" type="pres">
      <dgm:prSet presAssocID="{B83F568C-9F7D-4EEC-8D8C-9B2DFB3B0B3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A6B105-BE68-4A0B-8613-1871665401DC}" type="pres">
      <dgm:prSet presAssocID="{B83F568C-9F7D-4EEC-8D8C-9B2DFB3B0B3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656A85-CC19-4F4A-B509-35CA16C1F8E0}" type="pres">
      <dgm:prSet presAssocID="{B83F568C-9F7D-4EEC-8D8C-9B2DFB3B0B38}" presName="BalanceSpacing" presStyleCnt="0"/>
      <dgm:spPr/>
    </dgm:pt>
    <dgm:pt modelId="{0881E0CB-CE32-4C0B-964B-DC378C05F618}" type="pres">
      <dgm:prSet presAssocID="{B83F568C-9F7D-4EEC-8D8C-9B2DFB3B0B38}" presName="BalanceSpacing1" presStyleCnt="0"/>
      <dgm:spPr/>
    </dgm:pt>
    <dgm:pt modelId="{359B94AA-A350-4FFE-BB87-61F892ED6E25}" type="pres">
      <dgm:prSet presAssocID="{2AB9EB8D-311F-42A5-9836-2C8833C73566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2B47CE01-A27E-4EFC-9297-ADC2AD26C6F0}" srcId="{1D398B18-887E-4F8D-A7F3-032A04DD7088}" destId="{EA0FE220-7136-4A08-822A-B8758DBDA6C8}" srcOrd="0" destOrd="0" parTransId="{DCA3C151-F196-4F0A-8EA2-FF5FCBE1F1BB}" sibTransId="{04C424F2-21F9-48B3-A800-8B6D3E823BF8}"/>
    <dgm:cxn modelId="{70D496DD-1A1C-4808-AC15-976CA79C7DF4}" srcId="{1D398B18-887E-4F8D-A7F3-032A04DD7088}" destId="{471DB44E-082C-441B-9C94-697674FDAF6A}" srcOrd="1" destOrd="0" parTransId="{F5F1FC1C-DBE9-45BE-9928-013D38A2A1B2}" sibTransId="{C0BD4117-AD5D-4E9B-A1B2-5B7BE449DDB3}"/>
    <dgm:cxn modelId="{A342F36E-B7EF-4EFD-AE40-D743C3C6263D}" type="presOf" srcId="{2AB9EB8D-311F-42A5-9836-2C8833C73566}" destId="{359B94AA-A350-4FFE-BB87-61F892ED6E25}" srcOrd="0" destOrd="0" presId="urn:microsoft.com/office/officeart/2008/layout/AlternatingHexagons"/>
    <dgm:cxn modelId="{400152F7-0FA8-4023-8903-73DF7CBE7045}" srcId="{1D398B18-887E-4F8D-A7F3-032A04DD7088}" destId="{B83F568C-9F7D-4EEC-8D8C-9B2DFB3B0B38}" srcOrd="2" destOrd="0" parTransId="{9AA85CBE-31CC-49FA-8CC7-AF0DA3E00DEC}" sibTransId="{2AB9EB8D-311F-42A5-9836-2C8833C73566}"/>
    <dgm:cxn modelId="{1FA493EB-ABDD-4771-BE3D-A39084E324DB}" type="presOf" srcId="{471DB44E-082C-441B-9C94-697674FDAF6A}" destId="{4C0AA775-98F1-4C76-9F2E-1BEEDE2B627E}" srcOrd="0" destOrd="0" presId="urn:microsoft.com/office/officeart/2008/layout/AlternatingHexagons"/>
    <dgm:cxn modelId="{2C64B9C7-7B18-41C7-B108-B72032FBC4FD}" type="presOf" srcId="{04C424F2-21F9-48B3-A800-8B6D3E823BF8}" destId="{83FE3540-C3B8-42AE-A95B-2A45532CADA8}" srcOrd="0" destOrd="0" presId="urn:microsoft.com/office/officeart/2008/layout/AlternatingHexagons"/>
    <dgm:cxn modelId="{7B2F9F5A-9375-4497-850B-47B93C2428B9}" type="presOf" srcId="{EA0FE220-7136-4A08-822A-B8758DBDA6C8}" destId="{0EA116C1-DA8E-4DE6-AEB2-34C68782A06C}" srcOrd="0" destOrd="0" presId="urn:microsoft.com/office/officeart/2008/layout/AlternatingHexagons"/>
    <dgm:cxn modelId="{5CA93C9B-A352-45E0-91DF-4875D5DC2A8D}" type="presOf" srcId="{C0BD4117-AD5D-4E9B-A1B2-5B7BE449DDB3}" destId="{B8D2C7BA-70EE-4C85-B00C-FB16C7D7F76B}" srcOrd="0" destOrd="0" presId="urn:microsoft.com/office/officeart/2008/layout/AlternatingHexagons"/>
    <dgm:cxn modelId="{6853193A-7768-4701-B82C-2F144FC4CB08}" type="presOf" srcId="{B83F568C-9F7D-4EEC-8D8C-9B2DFB3B0B38}" destId="{AC1BA314-5B3A-4C6A-BAF2-5421292EB466}" srcOrd="0" destOrd="0" presId="urn:microsoft.com/office/officeart/2008/layout/AlternatingHexagons"/>
    <dgm:cxn modelId="{82C62994-2AAC-41CC-B629-23D0DB6178FE}" type="presOf" srcId="{1D398B18-887E-4F8D-A7F3-032A04DD7088}" destId="{3FC6967A-17AD-498E-8A66-FB1EBA2A5A82}" srcOrd="0" destOrd="0" presId="urn:microsoft.com/office/officeart/2008/layout/AlternatingHexagons"/>
    <dgm:cxn modelId="{4B977D73-2376-461F-A37A-5FAAF2D4F166}" type="presParOf" srcId="{3FC6967A-17AD-498E-8A66-FB1EBA2A5A82}" destId="{24C64E9F-3736-46BA-B1A7-CAA8E64EBAB1}" srcOrd="0" destOrd="0" presId="urn:microsoft.com/office/officeart/2008/layout/AlternatingHexagons"/>
    <dgm:cxn modelId="{CB9F6439-1DEC-40D7-B802-4AA0AEFDB205}" type="presParOf" srcId="{24C64E9F-3736-46BA-B1A7-CAA8E64EBAB1}" destId="{0EA116C1-DA8E-4DE6-AEB2-34C68782A06C}" srcOrd="0" destOrd="0" presId="urn:microsoft.com/office/officeart/2008/layout/AlternatingHexagons"/>
    <dgm:cxn modelId="{7DBD3F7B-1D65-4A41-9AD8-7D049FCEEC47}" type="presParOf" srcId="{24C64E9F-3736-46BA-B1A7-CAA8E64EBAB1}" destId="{A2DDAE16-2EF5-4BD4-856A-5A9905C8801D}" srcOrd="1" destOrd="0" presId="urn:microsoft.com/office/officeart/2008/layout/AlternatingHexagons"/>
    <dgm:cxn modelId="{DEB9A240-6E41-495B-9A4E-871AE6501E2B}" type="presParOf" srcId="{24C64E9F-3736-46BA-B1A7-CAA8E64EBAB1}" destId="{4809F624-7D68-4AFE-807E-D115DFA6924A}" srcOrd="2" destOrd="0" presId="urn:microsoft.com/office/officeart/2008/layout/AlternatingHexagons"/>
    <dgm:cxn modelId="{6C11A2F8-7EDA-4883-B06A-698F478A1E95}" type="presParOf" srcId="{24C64E9F-3736-46BA-B1A7-CAA8E64EBAB1}" destId="{5A76214C-D35C-4EC9-9F81-E3D8F4797C4A}" srcOrd="3" destOrd="0" presId="urn:microsoft.com/office/officeart/2008/layout/AlternatingHexagons"/>
    <dgm:cxn modelId="{3FF502F6-2D83-4E4D-83FD-687BBCFEF6CA}" type="presParOf" srcId="{24C64E9F-3736-46BA-B1A7-CAA8E64EBAB1}" destId="{83FE3540-C3B8-42AE-A95B-2A45532CADA8}" srcOrd="4" destOrd="0" presId="urn:microsoft.com/office/officeart/2008/layout/AlternatingHexagons"/>
    <dgm:cxn modelId="{04200A6A-B61D-43F8-B190-E7C0A6924479}" type="presParOf" srcId="{3FC6967A-17AD-498E-8A66-FB1EBA2A5A82}" destId="{2F2C1878-5DCC-4DB2-ACD4-CE20C0059DBE}" srcOrd="1" destOrd="0" presId="urn:microsoft.com/office/officeart/2008/layout/AlternatingHexagons"/>
    <dgm:cxn modelId="{D10DC53D-5C91-4C04-8477-FB10C27E0D0B}" type="presParOf" srcId="{3FC6967A-17AD-498E-8A66-FB1EBA2A5A82}" destId="{8BA01B09-9770-439E-9736-5DA11D52D645}" srcOrd="2" destOrd="0" presId="urn:microsoft.com/office/officeart/2008/layout/AlternatingHexagons"/>
    <dgm:cxn modelId="{2051F1F1-1A02-4E39-A715-9738749E88BC}" type="presParOf" srcId="{8BA01B09-9770-439E-9736-5DA11D52D645}" destId="{4C0AA775-98F1-4C76-9F2E-1BEEDE2B627E}" srcOrd="0" destOrd="0" presId="urn:microsoft.com/office/officeart/2008/layout/AlternatingHexagons"/>
    <dgm:cxn modelId="{C150D74B-41AD-4A16-B4E5-B8D21EC4C019}" type="presParOf" srcId="{8BA01B09-9770-439E-9736-5DA11D52D645}" destId="{745CFA6F-5BA6-4BCD-B0DC-96F429AC8FE5}" srcOrd="1" destOrd="0" presId="urn:microsoft.com/office/officeart/2008/layout/AlternatingHexagons"/>
    <dgm:cxn modelId="{B3E1966C-C3F1-4ED2-AFE4-1DDAF9BA7BF9}" type="presParOf" srcId="{8BA01B09-9770-439E-9736-5DA11D52D645}" destId="{8C00EE37-EAAF-436F-9D0A-F289B3921350}" srcOrd="2" destOrd="0" presId="urn:microsoft.com/office/officeart/2008/layout/AlternatingHexagons"/>
    <dgm:cxn modelId="{9519DBB1-4449-47E0-8A1F-37291FA5C989}" type="presParOf" srcId="{8BA01B09-9770-439E-9736-5DA11D52D645}" destId="{43031E0D-A510-490F-9FBB-CECBE84FD3C4}" srcOrd="3" destOrd="0" presId="urn:microsoft.com/office/officeart/2008/layout/AlternatingHexagons"/>
    <dgm:cxn modelId="{001199F8-9010-4EB2-8E34-3095BC88CC1D}" type="presParOf" srcId="{8BA01B09-9770-439E-9736-5DA11D52D645}" destId="{B8D2C7BA-70EE-4C85-B00C-FB16C7D7F76B}" srcOrd="4" destOrd="0" presId="urn:microsoft.com/office/officeart/2008/layout/AlternatingHexagons"/>
    <dgm:cxn modelId="{D197E074-24FA-449C-B6F3-BF212DB0ED87}" type="presParOf" srcId="{3FC6967A-17AD-498E-8A66-FB1EBA2A5A82}" destId="{933D68EB-3C64-4D6E-BED5-11A762804ECE}" srcOrd="3" destOrd="0" presId="urn:microsoft.com/office/officeart/2008/layout/AlternatingHexagons"/>
    <dgm:cxn modelId="{734D0A55-B7BC-4A6E-8158-2B2C2A804897}" type="presParOf" srcId="{3FC6967A-17AD-498E-8A66-FB1EBA2A5A82}" destId="{2A2936F2-8B5A-49CF-AA35-8C32927F89B4}" srcOrd="4" destOrd="0" presId="urn:microsoft.com/office/officeart/2008/layout/AlternatingHexagons"/>
    <dgm:cxn modelId="{473DF0F7-80B8-4B0E-B309-FCD412BF29BC}" type="presParOf" srcId="{2A2936F2-8B5A-49CF-AA35-8C32927F89B4}" destId="{AC1BA314-5B3A-4C6A-BAF2-5421292EB466}" srcOrd="0" destOrd="0" presId="urn:microsoft.com/office/officeart/2008/layout/AlternatingHexagons"/>
    <dgm:cxn modelId="{3E717806-96B1-4B5F-A56C-A2F686719E29}" type="presParOf" srcId="{2A2936F2-8B5A-49CF-AA35-8C32927F89B4}" destId="{4CA6B105-BE68-4A0B-8613-1871665401DC}" srcOrd="1" destOrd="0" presId="urn:microsoft.com/office/officeart/2008/layout/AlternatingHexagons"/>
    <dgm:cxn modelId="{70F8A208-C7AB-4345-8846-4D93CFEF59F5}" type="presParOf" srcId="{2A2936F2-8B5A-49CF-AA35-8C32927F89B4}" destId="{D5656A85-CC19-4F4A-B509-35CA16C1F8E0}" srcOrd="2" destOrd="0" presId="urn:microsoft.com/office/officeart/2008/layout/AlternatingHexagons"/>
    <dgm:cxn modelId="{BB3A70D0-5EF3-4106-B3D1-74B07AE6036D}" type="presParOf" srcId="{2A2936F2-8B5A-49CF-AA35-8C32927F89B4}" destId="{0881E0CB-CE32-4C0B-964B-DC378C05F618}" srcOrd="3" destOrd="0" presId="urn:microsoft.com/office/officeart/2008/layout/AlternatingHexagons"/>
    <dgm:cxn modelId="{A7E5D05C-BC76-48D9-B2AE-5E803E87970C}" type="presParOf" srcId="{2A2936F2-8B5A-49CF-AA35-8C32927F89B4}" destId="{359B94AA-A350-4FFE-BB87-61F892ED6E2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116C1-DA8E-4DE6-AEB2-34C68782A06C}">
      <dsp:nvSpPr>
        <dsp:cNvPr id="0" name=""/>
        <dsp:cNvSpPr/>
      </dsp:nvSpPr>
      <dsp:spPr>
        <a:xfrm rot="5400000">
          <a:off x="3907504" y="149057"/>
          <a:ext cx="2258094" cy="196454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Suboptimal patient care</a:t>
          </a:r>
          <a:endParaRPr lang="en-US" sz="1700" b="1" kern="1200" dirty="0"/>
        </a:p>
      </dsp:txBody>
      <dsp:txXfrm rot="-5400000">
        <a:off x="4360421" y="354167"/>
        <a:ext cx="1352260" cy="1554322"/>
      </dsp:txXfrm>
    </dsp:sp>
    <dsp:sp modelId="{A2DDAE16-2EF5-4BD4-856A-5A9905C8801D}">
      <dsp:nvSpPr>
        <dsp:cNvPr id="0" name=""/>
        <dsp:cNvSpPr/>
      </dsp:nvSpPr>
      <dsp:spPr>
        <a:xfrm>
          <a:off x="6078436" y="453900"/>
          <a:ext cx="2520033" cy="135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E3540-C3B8-42AE-A95B-2A45532CADA8}">
      <dsp:nvSpPr>
        <dsp:cNvPr id="0" name=""/>
        <dsp:cNvSpPr/>
      </dsp:nvSpPr>
      <dsp:spPr>
        <a:xfrm rot="5400000">
          <a:off x="1785798" y="149057"/>
          <a:ext cx="2258094" cy="196454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2238715" y="354167"/>
        <a:ext cx="1352260" cy="1554322"/>
      </dsp:txXfrm>
    </dsp:sp>
    <dsp:sp modelId="{4C0AA775-98F1-4C76-9F2E-1BEEDE2B627E}">
      <dsp:nvSpPr>
        <dsp:cNvPr id="0" name=""/>
        <dsp:cNvSpPr/>
      </dsp:nvSpPr>
      <dsp:spPr>
        <a:xfrm rot="5400000">
          <a:off x="2842587" y="2065728"/>
          <a:ext cx="2258094" cy="196454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Decreased patient satisfaction</a:t>
          </a:r>
          <a:endParaRPr lang="en-US" sz="1700" b="1" kern="1200" dirty="0"/>
        </a:p>
      </dsp:txBody>
      <dsp:txXfrm rot="-5400000">
        <a:off x="3295504" y="2270838"/>
        <a:ext cx="1352260" cy="1554322"/>
      </dsp:txXfrm>
    </dsp:sp>
    <dsp:sp modelId="{745CFA6F-5BA6-4BCD-B0DC-96F429AC8FE5}">
      <dsp:nvSpPr>
        <dsp:cNvPr id="0" name=""/>
        <dsp:cNvSpPr/>
      </dsp:nvSpPr>
      <dsp:spPr>
        <a:xfrm>
          <a:off x="469329" y="2370571"/>
          <a:ext cx="2438742" cy="135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D2C7BA-70EE-4C85-B00C-FB16C7D7F76B}">
      <dsp:nvSpPr>
        <dsp:cNvPr id="0" name=""/>
        <dsp:cNvSpPr/>
      </dsp:nvSpPr>
      <dsp:spPr>
        <a:xfrm rot="5400000">
          <a:off x="4964292" y="2065728"/>
          <a:ext cx="2258094" cy="196454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accent6">
                  <a:lumMod val="50000"/>
                </a:schemeClr>
              </a:solidFill>
            </a:rPr>
            <a:t>Impaired resident performance</a:t>
          </a:r>
          <a:endParaRPr lang="en-US" sz="1700" b="1" kern="1200" dirty="0">
            <a:solidFill>
              <a:schemeClr val="accent6">
                <a:lumMod val="50000"/>
              </a:schemeClr>
            </a:solidFill>
          </a:endParaRPr>
        </a:p>
      </dsp:txBody>
      <dsp:txXfrm rot="-5400000">
        <a:off x="5417209" y="2270838"/>
        <a:ext cx="1352260" cy="1554322"/>
      </dsp:txXfrm>
    </dsp:sp>
    <dsp:sp modelId="{AC1BA314-5B3A-4C6A-BAF2-5421292EB466}">
      <dsp:nvSpPr>
        <dsp:cNvPr id="0" name=""/>
        <dsp:cNvSpPr/>
      </dsp:nvSpPr>
      <dsp:spPr>
        <a:xfrm rot="5400000">
          <a:off x="3907504" y="3982399"/>
          <a:ext cx="2258094" cy="1964542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Decreased job satisfaction</a:t>
          </a:r>
          <a:endParaRPr lang="en-US" sz="1700" b="1" kern="1200" dirty="0"/>
        </a:p>
      </dsp:txBody>
      <dsp:txXfrm rot="-5400000">
        <a:off x="4360421" y="4187509"/>
        <a:ext cx="1352260" cy="1554322"/>
      </dsp:txXfrm>
    </dsp:sp>
    <dsp:sp modelId="{4CA6B105-BE68-4A0B-8613-1871665401DC}">
      <dsp:nvSpPr>
        <dsp:cNvPr id="0" name=""/>
        <dsp:cNvSpPr/>
      </dsp:nvSpPr>
      <dsp:spPr>
        <a:xfrm>
          <a:off x="6078436" y="4287242"/>
          <a:ext cx="2520033" cy="135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B94AA-A350-4FFE-BB87-61F892ED6E25}">
      <dsp:nvSpPr>
        <dsp:cNvPr id="0" name=""/>
        <dsp:cNvSpPr/>
      </dsp:nvSpPr>
      <dsp:spPr>
        <a:xfrm rot="5400000">
          <a:off x="1785798" y="3982399"/>
          <a:ext cx="2258094" cy="196454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Poor resident health: mental, physical</a:t>
          </a:r>
          <a:endParaRPr lang="en-US" sz="1700" b="1" kern="1200" dirty="0"/>
        </a:p>
      </dsp:txBody>
      <dsp:txXfrm rot="-5400000">
        <a:off x="2238715" y="4187509"/>
        <a:ext cx="1352260" cy="1554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44800" y="533400"/>
            <a:ext cx="3454400" cy="259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76600"/>
            <a:ext cx="670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7570B71-836C-4426-B45C-025F72F90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56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2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 smtClean="0"/>
              <a:t>Prevalence of burnout among </a:t>
            </a:r>
            <a:r>
              <a:rPr lang="en-US" sz="2800" dirty="0" err="1" smtClean="0"/>
              <a:t>peds</a:t>
            </a:r>
            <a:r>
              <a:rPr lang="en-US" sz="2800" dirty="0" smtClean="0"/>
              <a:t> residents: 46-74%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Limited by small sample sizes, low response rates, and minimal assessment of demographic characteristics and risk factors/impacts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Less is known about combined (e.g., Med-Peds)</a:t>
            </a:r>
            <a:endParaRPr lang="en-US" sz="2800" dirty="0" smtClean="0">
              <a:ea typeface="ヒラギノ角ゴ Pro W3" pitchFamily="-112" charset="-128"/>
            </a:endParaRPr>
          </a:p>
          <a:p>
            <a:pPr marL="0" indent="0">
              <a:defRPr/>
            </a:pPr>
            <a:r>
              <a:rPr lang="en-US" sz="2800" dirty="0" smtClean="0">
                <a:ea typeface="ヒラギノ角ゴ Pro W3" pitchFamily="-112" charset="-128"/>
              </a:rPr>
              <a:t>Knowledge gaps remain: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ea typeface="ヒラギノ角ゴ Pro W3" pitchFamily="-112" charset="-128"/>
              </a:rPr>
              <a:t>National prevalence, distribution and natural history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ea typeface="ヒラギノ角ゴ Pro W3" pitchFamily="-112" charset="-128"/>
              </a:rPr>
              <a:t>Understanding individual and institutional protective/risk factors to target future interventions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570B71-836C-4426-B45C-025F72F90CB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11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570B71-836C-4426-B45C-025F72F90CB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07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Interventions to prevent and reduce physician burnout: a systematic review and meta-analysis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Colin P West, Liselotte N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Dyrbye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, Patricia J Erwin, Tait D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Shanafelt</a:t>
            </a:r>
            <a:endParaRPr lang="en-US" sz="1200" b="0" i="1" u="none" strike="noStrike" kern="1200" baseline="0" dirty="0" smtClean="0">
              <a:solidFill>
                <a:schemeClr val="tx1"/>
              </a:solidFill>
              <a:latin typeface="Arial" charset="0"/>
              <a:ea typeface="Geneva" pitchFamily="28" charset="-128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Summary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Background Physician burnout has reached epidemic levels, as documented in national studies of both physicians in training and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practising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 physicians. The consequences are negative eff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ects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 on patient care, professionalism, physicians’ own care and safety, and the viability of health-care systems. A more complete understanding than at present of the quality and outcomes of the literature on approaches to prevent and reduce burnout is necessary.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Methods In this systematic review and meta-analysis, we searched MEDLINE,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Embase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,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PsycINFO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, Scopus, Web of Science, and the Education Resources Information Center from inception to Jan 15, 2016, for studies of interventions to prevent and reduce physician burnout, including single-arm pre-post comparison studies. We required studies to provide physician-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specifi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 c burnout data using burnout measures with validity support from commonly accepted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sources of evidence. We excluded studies of medical students and non-physician health-care providers. We considered potential eligibility of the abstracts and extracted data from eligible studies using a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standardised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 form. Outcomes were changes in overall burnout, emotional exhaustion score (and high emotional exhaustion), and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depersonalisation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 score (and high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depersonalisation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). We used random-eff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ects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 models to calculate pooled mean diff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erence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 estimates for changes in each outcome.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Findings We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identifi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ed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 2617 articles, of which 15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randomised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 trials including 716 physicians and 37 cohort studies including 2914 physicians met inclusion criteria. Overall burnout decreased from 54% to 44% (diff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erence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 10% [95% CI 5–14]; p&lt;0·0001; 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I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²=15%; 14 studies), emotional exhaustion score decreased from 23·82 points to 21·17 points (2·65 points [1·67–3·64]; p&lt;0·0001; 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I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²=82%; 40 studies), and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depersonalisation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 score decreased from 9·05 to 8·41 (0·64 points [0·15–1·14]; p=0·01; 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I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²=58%; 36 studies). High emotional exhaustion decreased from 38% to 24% (14% [11–18]; p&lt;0·0001; 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I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²=0%; 21 studies) and high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depersonalisation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 decreased from 38% to 34% (4% [0–8]; p=0·04; 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I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²=0%; 16 studies).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Interpretation The literature indicates that both individual-focused and structural or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organisational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 strategies can result in clinically meaningful reductions in burnout among physicians. Further research is needed to establish which interventions are most effective in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specif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 c populations, as well as how individual and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organisational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 solutions might be combined to deliver even greater improvements in physician wellbeing than those achieved with individual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solutions. 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Arial" charset="0"/>
              <a:ea typeface="Geneva" pitchFamily="28" charset="-128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Of 15 RCT, 7 involved residents – 2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peds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 residents ; 1 UC-Davis psychotherapeutic method (Milstein 15 randomized residents - no benefit Med Teach 2009); 1 Argentinian Hospital General de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Ninos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 Buenos Aires self-care workshops over 2 months (Martins 67 randomized residents – no benefit J Ped – Rio 2011)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570B71-836C-4426-B45C-025F72F90CB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21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570B71-836C-4426-B45C-025F72F90CB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10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570B71-836C-4426-B45C-025F72F90CB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0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570B71-836C-4426-B45C-025F72F90CB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33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None/>
            </a:pPr>
            <a:r>
              <a:rPr lang="en-US" sz="800" kern="120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MBI: Considered criterion standard for measuring burnout</a:t>
            </a:r>
          </a:p>
          <a:p>
            <a:pPr>
              <a:buFont typeface="Arial"/>
              <a:buChar char="•"/>
            </a:pPr>
            <a:r>
              <a:rPr lang="en-US" sz="800" kern="120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Validated 22-item questionnaire</a:t>
            </a:r>
          </a:p>
          <a:p>
            <a:pPr>
              <a:buFont typeface="Arial"/>
              <a:buChar char="•"/>
            </a:pPr>
            <a:r>
              <a:rPr lang="en-US" sz="800" kern="120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3 subscales: Depersonalization (DP), Emotional Exhaustion (EE), Personal Accomplishment (PA)</a:t>
            </a:r>
          </a:p>
          <a:p>
            <a:pPr>
              <a:buFont typeface="Arial"/>
              <a:buChar char="•"/>
            </a:pPr>
            <a:r>
              <a:rPr lang="en-US" sz="800" kern="120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By convention, high score in DP (≥ 27) </a:t>
            </a:r>
            <a:r>
              <a:rPr lang="en-US" sz="800" u="sng" kern="120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or</a:t>
            </a:r>
            <a:r>
              <a:rPr lang="en-US" sz="800" kern="1200" dirty="0" smtClean="0">
                <a:solidFill>
                  <a:schemeClr val="tx1"/>
                </a:solidFill>
                <a:latin typeface="Arial" charset="0"/>
                <a:ea typeface="Geneva" pitchFamily="28" charset="-128"/>
                <a:cs typeface="+mn-cs"/>
              </a:rPr>
              <a:t> EE (≥10) is considered ‘burned out’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570B71-836C-4426-B45C-025F72F90CB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44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570B71-836C-4426-B45C-025F72F90CB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10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sz="1200" dirty="0" smtClean="0"/>
              <a:t>Rates of burnout were calculated by: </a:t>
            </a:r>
          </a:p>
          <a:p>
            <a:pPr>
              <a:buFont typeface="Arial"/>
              <a:buChar char="•"/>
            </a:pPr>
            <a:r>
              <a:rPr lang="en-US" dirty="0" smtClean="0"/>
              <a:t>Residency type (</a:t>
            </a:r>
            <a:r>
              <a:rPr lang="en-US" dirty="0" err="1" smtClean="0"/>
              <a:t>peds</a:t>
            </a:r>
            <a:r>
              <a:rPr lang="en-US" dirty="0" smtClean="0"/>
              <a:t> or med/</a:t>
            </a:r>
            <a:r>
              <a:rPr lang="en-US" dirty="0" err="1" smtClean="0"/>
              <a:t>peds</a:t>
            </a:r>
            <a:r>
              <a:rPr lang="en-US" dirty="0" smtClean="0"/>
              <a:t>)</a:t>
            </a:r>
          </a:p>
          <a:p>
            <a:pPr>
              <a:buFont typeface="Arial"/>
              <a:buChar char="•"/>
            </a:pPr>
            <a:r>
              <a:rPr lang="en-US" dirty="0" smtClean="0"/>
              <a:t>Residency year</a:t>
            </a:r>
          </a:p>
          <a:p>
            <a:pPr>
              <a:buFont typeface="Arial"/>
              <a:buChar char="•"/>
            </a:pPr>
            <a:r>
              <a:rPr lang="en-US" dirty="0" smtClean="0"/>
              <a:t>Institution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 marL="0" indent="0"/>
            <a:r>
              <a:rPr lang="en-US" sz="1200" dirty="0" smtClean="0"/>
              <a:t>To account for clustering of learners in programs, mixed-effects logistic regression models were used to predict factors associated with burnout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570B71-836C-4426-B45C-025F72F90CB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3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570B71-836C-4426-B45C-025F72F90CB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07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570B71-836C-4426-B45C-025F72F90CB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07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1200" dirty="0" smtClean="0"/>
              <a:t>Program participation in PRB-RSC voluntary</a:t>
            </a:r>
          </a:p>
          <a:p>
            <a:pPr marL="457200" indent="-457200">
              <a:buFont typeface="Arial"/>
              <a:buChar char="•"/>
            </a:pPr>
            <a:r>
              <a:rPr lang="en-US" sz="1200" dirty="0" smtClean="0"/>
              <a:t>Dependent on self-reporting</a:t>
            </a:r>
          </a:p>
          <a:p>
            <a:pPr marL="457200" indent="-457200">
              <a:buFont typeface="Arial"/>
              <a:buChar char="•"/>
            </a:pPr>
            <a:r>
              <a:rPr lang="en-US" sz="1200" dirty="0" smtClean="0"/>
              <a:t>Cross-sectional study design</a:t>
            </a:r>
          </a:p>
          <a:p>
            <a:pPr marL="457200" indent="-457200">
              <a:buFont typeface="Arial"/>
              <a:buChar char="•"/>
            </a:pPr>
            <a:r>
              <a:rPr lang="en-US" sz="1200" dirty="0" smtClean="0"/>
              <a:t>Program participation in PRB-RSC voluntary</a:t>
            </a:r>
          </a:p>
          <a:p>
            <a:pPr marL="457200" indent="-457200">
              <a:buFont typeface="Arial"/>
              <a:buChar char="•"/>
            </a:pPr>
            <a:r>
              <a:rPr lang="en-US" sz="1200" dirty="0" smtClean="0"/>
              <a:t>Dependent on self-reporting</a:t>
            </a:r>
          </a:p>
          <a:p>
            <a:pPr marL="457200" indent="-457200">
              <a:buFont typeface="Arial"/>
              <a:buChar char="•"/>
            </a:pPr>
            <a:r>
              <a:rPr lang="en-US" sz="1200" dirty="0" smtClean="0"/>
              <a:t>Cross-sectional study design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570B71-836C-4426-B45C-025F72F90CB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50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570B71-836C-4426-B45C-025F72F90CB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0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7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49238"/>
            <a:ext cx="845820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967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008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775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9946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3632200"/>
            <a:ext cx="4038600" cy="99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3632200"/>
            <a:ext cx="4038600" cy="99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9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506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872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5288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03138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3627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7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249238"/>
            <a:ext cx="2114550" cy="22145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249238"/>
            <a:ext cx="6191250" cy="2214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4754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2725" y="342900"/>
            <a:ext cx="2060575" cy="4279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42900"/>
            <a:ext cx="6029325" cy="4279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3265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8285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7920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55203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588" y="1214438"/>
            <a:ext cx="4027487" cy="53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1214438"/>
            <a:ext cx="4027488" cy="53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462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952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763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45488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060461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1688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573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747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249238"/>
            <a:ext cx="2114550" cy="149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249238"/>
            <a:ext cx="6191250" cy="149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925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186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1894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22491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3632200"/>
            <a:ext cx="4038600" cy="99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3632200"/>
            <a:ext cx="4038600" cy="99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9688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1266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5234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21011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6623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493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25367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0796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2725" y="342900"/>
            <a:ext cx="2060575" cy="4279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42900"/>
            <a:ext cx="6029325" cy="4279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334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2785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9911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349732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588" y="1214438"/>
            <a:ext cx="4027487" cy="53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1214438"/>
            <a:ext cx="4027488" cy="53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5891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2830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7038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533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376314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56411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67653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5476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249238"/>
            <a:ext cx="2114550" cy="149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249238"/>
            <a:ext cx="6191250" cy="149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2226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5297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19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3262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709738"/>
            <a:ext cx="4038600" cy="4157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6600" y="1709738"/>
            <a:ext cx="4038600" cy="4157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0135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4122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40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75100" y="2235200"/>
            <a:ext cx="2173288" cy="53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88" y="2235200"/>
            <a:ext cx="2173287" cy="53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4430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95047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003840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187464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8188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5575" y="261938"/>
            <a:ext cx="2079625" cy="5605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" y="261938"/>
            <a:ext cx="6086475" cy="5605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7654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749421"/>
            <a:ext cx="7772400" cy="106400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22975"/>
            <a:ext cx="6400800" cy="60960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</a:p>
        </p:txBody>
      </p:sp>
      <p:pic>
        <p:nvPicPr>
          <p:cNvPr id="11" name="Picture 3" descr="C:\Users\roseh\Desktop\Seattle Children's\BB_Rose\BB_Rose\Logo Suite\scLOGO_smH_3col_cmyk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1" y="6324600"/>
            <a:ext cx="1571729" cy="41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863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8" name="Picture 3" descr="C:\Users\roseh\Desktop\Seattle Children's\PPT_Photos\_MG_6834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0974" y="152400"/>
            <a:ext cx="8810626" cy="4600575"/>
          </a:xfrm>
          <a:prstGeom prst="roundRect">
            <a:avLst>
              <a:gd name="adj" fmla="val 527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749421"/>
            <a:ext cx="7772400" cy="106400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22975"/>
            <a:ext cx="6400800" cy="60960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</a:p>
        </p:txBody>
      </p:sp>
      <p:pic>
        <p:nvPicPr>
          <p:cNvPr id="11" name="Picture 3" descr="C:\Users\roseh\Desktop\Seattle Children's\BB_Rose\BB_Rose\Logo Suite\scLOGO_smH_3col_cmyk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1" y="6324600"/>
            <a:ext cx="1571729" cy="41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4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ickle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31" name="Picture 2" descr="C:\Users\roseh\Desktop\Seattle Children's\PPT_Photos\_MG_3810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28775" y="381000"/>
            <a:ext cx="2909771" cy="2667001"/>
          </a:xfrm>
          <a:prstGeom prst="roundRect">
            <a:avLst>
              <a:gd name="adj" fmla="val 387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749421"/>
            <a:ext cx="7772400" cy="106400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22975"/>
            <a:ext cx="6400800" cy="60960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</a:p>
        </p:txBody>
      </p:sp>
      <p:pic>
        <p:nvPicPr>
          <p:cNvPr id="11" name="Picture 3" descr="C:\Users\roseh\Desktop\Seattle Children's\BB_Rose\BB_Rose\Logo Suite\scLOGO_smH_3col_cmyk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1" y="6324600"/>
            <a:ext cx="1571729" cy="41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 userDrawn="1"/>
        </p:nvSpPr>
        <p:spPr>
          <a:xfrm>
            <a:off x="152400" y="381000"/>
            <a:ext cx="1414353" cy="1302974"/>
          </a:xfrm>
          <a:prstGeom prst="roundRect">
            <a:avLst>
              <a:gd name="adj" fmla="val 7934"/>
            </a:avLst>
          </a:prstGeom>
          <a:solidFill>
            <a:srgbClr val="3BB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6093812" y="381000"/>
            <a:ext cx="1414353" cy="1302974"/>
          </a:xfrm>
          <a:prstGeom prst="roundRect">
            <a:avLst>
              <a:gd name="adj" fmla="val 793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4608459" y="381000"/>
            <a:ext cx="1414353" cy="1302974"/>
          </a:xfrm>
          <a:prstGeom prst="roundRect">
            <a:avLst>
              <a:gd name="adj" fmla="val 79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152400" y="1748737"/>
            <a:ext cx="1414353" cy="1302974"/>
          </a:xfrm>
          <a:prstGeom prst="roundRect">
            <a:avLst>
              <a:gd name="adj" fmla="val 79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6093812" y="1748737"/>
            <a:ext cx="1414353" cy="1302974"/>
          </a:xfrm>
          <a:prstGeom prst="roundRect">
            <a:avLst>
              <a:gd name="adj" fmla="val 79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7579166" y="1748737"/>
            <a:ext cx="1414353" cy="1302974"/>
          </a:xfrm>
          <a:prstGeom prst="roundRect">
            <a:avLst>
              <a:gd name="adj" fmla="val 7934"/>
            </a:avLst>
          </a:prstGeom>
          <a:solidFill>
            <a:srgbClr val="D3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4608459" y="1748737"/>
            <a:ext cx="1414353" cy="1302974"/>
          </a:xfrm>
          <a:prstGeom prst="roundRect">
            <a:avLst>
              <a:gd name="adj" fmla="val 7934"/>
            </a:avLst>
          </a:prstGeom>
          <a:solidFill>
            <a:srgbClr val="3BB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152400" y="3116474"/>
            <a:ext cx="1414353" cy="1302974"/>
          </a:xfrm>
          <a:prstGeom prst="roundRect">
            <a:avLst>
              <a:gd name="adj" fmla="val 793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6093812" y="3116474"/>
            <a:ext cx="1414353" cy="1302974"/>
          </a:xfrm>
          <a:prstGeom prst="roundRect">
            <a:avLst>
              <a:gd name="adj" fmla="val 793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7579166" y="3116474"/>
            <a:ext cx="1414353" cy="1302974"/>
          </a:xfrm>
          <a:prstGeom prst="roundRect">
            <a:avLst>
              <a:gd name="adj" fmla="val 79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5" name="Rounded Rectangle 24"/>
          <p:cNvSpPr/>
          <p:nvPr userDrawn="1"/>
        </p:nvSpPr>
        <p:spPr>
          <a:xfrm>
            <a:off x="1637753" y="3116474"/>
            <a:ext cx="1414353" cy="1302974"/>
          </a:xfrm>
          <a:prstGeom prst="roundRect">
            <a:avLst>
              <a:gd name="adj" fmla="val 79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6" name="Rounded Rectangle 25"/>
          <p:cNvSpPr/>
          <p:nvPr userDrawn="1"/>
        </p:nvSpPr>
        <p:spPr>
          <a:xfrm>
            <a:off x="3123106" y="3116474"/>
            <a:ext cx="1414353" cy="1302974"/>
          </a:xfrm>
          <a:prstGeom prst="roundRect">
            <a:avLst>
              <a:gd name="adj" fmla="val 7934"/>
            </a:avLst>
          </a:prstGeom>
          <a:solidFill>
            <a:srgbClr val="3BB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32" name="Picture 5" descr="C:\Users\roseh\Desktop\Seattle Children's\PPT_Photos\IMG_5748.jp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72500" y="381000"/>
            <a:ext cx="1410771" cy="1298166"/>
          </a:xfrm>
          <a:prstGeom prst="roundRect">
            <a:avLst>
              <a:gd name="adj" fmla="val 519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C:\Users\roseh\Desktop\Seattle Children's\PPT_Photos\IMG_5748.jp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03100" y="3113202"/>
            <a:ext cx="1422856" cy="1308367"/>
          </a:xfrm>
          <a:prstGeom prst="roundRect">
            <a:avLst>
              <a:gd name="adj" fmla="val 770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010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cklet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30" name="Picture 5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95419" y="4723171"/>
            <a:ext cx="1412158" cy="1305232"/>
          </a:xfrm>
          <a:prstGeom prst="roundRect">
            <a:avLst>
              <a:gd name="adj" fmla="val 519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1752600"/>
            <a:ext cx="1406837" cy="1295400"/>
          </a:xfrm>
          <a:prstGeom prst="roundRect">
            <a:avLst>
              <a:gd name="adj" fmla="val 710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10100" y="375137"/>
            <a:ext cx="2895600" cy="2673350"/>
          </a:xfrm>
          <a:prstGeom prst="roundRect">
            <a:avLst>
              <a:gd name="adj" fmla="val 387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276600"/>
            <a:ext cx="7772400" cy="106400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1" name="Picture 3" descr="C:\Users\roseh\Desktop\Seattle Children's\BB_Rose\BB_Rose\Logo Suite\scLOGO_smH_3col_cmyk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1" y="6324600"/>
            <a:ext cx="1571729" cy="41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 userDrawn="1"/>
        </p:nvSpPr>
        <p:spPr>
          <a:xfrm>
            <a:off x="152400" y="381000"/>
            <a:ext cx="1414353" cy="1302974"/>
          </a:xfrm>
          <a:prstGeom prst="roundRect">
            <a:avLst>
              <a:gd name="adj" fmla="val 793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7579166" y="381000"/>
            <a:ext cx="1414353" cy="1302974"/>
          </a:xfrm>
          <a:prstGeom prst="roundRect">
            <a:avLst>
              <a:gd name="adj" fmla="val 79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1637753" y="381000"/>
            <a:ext cx="1414353" cy="1302974"/>
          </a:xfrm>
          <a:prstGeom prst="roundRect">
            <a:avLst>
              <a:gd name="adj" fmla="val 793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3123106" y="381000"/>
            <a:ext cx="1414353" cy="1302974"/>
          </a:xfrm>
          <a:prstGeom prst="roundRect">
            <a:avLst>
              <a:gd name="adj" fmla="val 79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7579166" y="1748737"/>
            <a:ext cx="1414353" cy="1302974"/>
          </a:xfrm>
          <a:prstGeom prst="roundRect">
            <a:avLst>
              <a:gd name="adj" fmla="val 7934"/>
            </a:avLst>
          </a:prstGeom>
          <a:solidFill>
            <a:srgbClr val="D3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1637753" y="1748737"/>
            <a:ext cx="1414353" cy="1302974"/>
          </a:xfrm>
          <a:prstGeom prst="roundRect">
            <a:avLst>
              <a:gd name="adj" fmla="val 79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3123106" y="1748737"/>
            <a:ext cx="1414353" cy="1302974"/>
          </a:xfrm>
          <a:prstGeom prst="roundRect">
            <a:avLst>
              <a:gd name="adj" fmla="val 793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152400" y="4724400"/>
            <a:ext cx="1414353" cy="1302974"/>
          </a:xfrm>
          <a:prstGeom prst="roundRect">
            <a:avLst>
              <a:gd name="adj" fmla="val 793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6093812" y="4724400"/>
            <a:ext cx="1414353" cy="1302974"/>
          </a:xfrm>
          <a:prstGeom prst="roundRect">
            <a:avLst>
              <a:gd name="adj" fmla="val 7934"/>
            </a:avLst>
          </a:prstGeom>
          <a:solidFill>
            <a:srgbClr val="3BB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5" name="Rounded Rectangle 24"/>
          <p:cNvSpPr/>
          <p:nvPr userDrawn="1"/>
        </p:nvSpPr>
        <p:spPr>
          <a:xfrm>
            <a:off x="1637753" y="4724400"/>
            <a:ext cx="1414353" cy="1302974"/>
          </a:xfrm>
          <a:prstGeom prst="roundRect">
            <a:avLst>
              <a:gd name="adj" fmla="val 7934"/>
            </a:avLst>
          </a:prstGeom>
          <a:solidFill>
            <a:srgbClr val="D3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6" name="Rounded Rectangle 25"/>
          <p:cNvSpPr/>
          <p:nvPr userDrawn="1"/>
        </p:nvSpPr>
        <p:spPr>
          <a:xfrm>
            <a:off x="3123106" y="4724400"/>
            <a:ext cx="1414353" cy="1302974"/>
          </a:xfrm>
          <a:prstGeom prst="roundRect">
            <a:avLst>
              <a:gd name="adj" fmla="val 79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7" name="Rounded Rectangle 26"/>
          <p:cNvSpPr/>
          <p:nvPr userDrawn="1"/>
        </p:nvSpPr>
        <p:spPr>
          <a:xfrm>
            <a:off x="4608459" y="4724400"/>
            <a:ext cx="1414353" cy="1302974"/>
          </a:xfrm>
          <a:prstGeom prst="roundRect">
            <a:avLst>
              <a:gd name="adj" fmla="val 7934"/>
            </a:avLst>
          </a:prstGeom>
          <a:solidFill>
            <a:srgbClr val="D3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9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33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B2C6-5CF6-4C0F-AE58-6030B73588D4}" type="slidenum">
              <a:rPr lang="en-US" smtClean="0">
                <a:solidFill>
                  <a:srgbClr val="525353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253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24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9116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B2C6-5CF6-4C0F-AE58-6030B73588D4}" type="slidenum">
              <a:rPr lang="en-US" smtClean="0">
                <a:solidFill>
                  <a:srgbClr val="525353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253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82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197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197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B2C6-5CF6-4C0F-AE58-6030B73588D4}" type="slidenum">
              <a:rPr lang="en-US" smtClean="0">
                <a:solidFill>
                  <a:srgbClr val="525353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253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72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Chick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668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 userDrawn="1"/>
        </p:nvSpPr>
        <p:spPr bwMode="auto">
          <a:xfrm>
            <a:off x="180870" y="58370"/>
            <a:ext cx="8734529" cy="1160830"/>
          </a:xfrm>
          <a:prstGeom prst="roundRect">
            <a:avLst>
              <a:gd name="adj" fmla="val 8645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ADCC2B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B2C6-5CF6-4C0F-AE58-6030B73588D4}" type="slidenum">
              <a:rPr lang="en-US" smtClean="0">
                <a:solidFill>
                  <a:srgbClr val="525353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253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107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ertic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0918" y="1981200"/>
            <a:ext cx="3809999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420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No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B2C6-5CF6-4C0F-AE58-6030B73588D4}" type="slidenum">
              <a:rPr lang="en-US" smtClean="0">
                <a:solidFill>
                  <a:srgbClr val="525353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25353">
                  <a:tint val="75000"/>
                </a:srgbClr>
              </a:solidFill>
            </a:endParaRPr>
          </a:p>
        </p:txBody>
      </p:sp>
      <p:pic>
        <p:nvPicPr>
          <p:cNvPr id="7" name="Picture 3" descr="C:\Users\roseh\Desktop\Seattle Children's\BB_Rose\BB_Rose\Logo Suite\scLOGO_smH_3col_cmyk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1" y="6324600"/>
            <a:ext cx="1571729" cy="41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709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No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B2C6-5CF6-4C0F-AE58-6030B73588D4}" type="slidenum">
              <a:rPr lang="en-US" smtClean="0">
                <a:solidFill>
                  <a:srgbClr val="525353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25353">
                  <a:tint val="75000"/>
                </a:srgbClr>
              </a:solidFill>
            </a:endParaRPr>
          </a:p>
        </p:txBody>
      </p:sp>
      <p:pic>
        <p:nvPicPr>
          <p:cNvPr id="6" name="Picture 3" descr="C:\Users\roseh\Desktop\Seattle Children's\BB_Rose\BB_Rose\Logo Suite\scLOGO_smH_3col_cmyk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1" y="6324600"/>
            <a:ext cx="1571729" cy="41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338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197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197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B2C6-5CF6-4C0F-AE58-6030B73588D4}" type="slidenum">
              <a:rPr lang="en-US" smtClean="0">
                <a:solidFill>
                  <a:srgbClr val="525353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25353">
                  <a:tint val="75000"/>
                </a:srgbClr>
              </a:solidFill>
            </a:endParaRPr>
          </a:p>
        </p:txBody>
      </p:sp>
      <p:pic>
        <p:nvPicPr>
          <p:cNvPr id="8" name="Picture 3" descr="C:\Users\roseh\Desktop\Seattle Children's\BB_Rose\BB_Rose\Logo Suite\scLOGO_smH_3col_cmyk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1" y="6324600"/>
            <a:ext cx="1571729" cy="41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682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_No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0668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B2C6-5CF6-4C0F-AE58-6030B73588D4}" type="slidenum">
              <a:rPr lang="en-US" smtClean="0">
                <a:solidFill>
                  <a:srgbClr val="525353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25353">
                  <a:tint val="75000"/>
                </a:srgbClr>
              </a:solidFill>
            </a:endParaRPr>
          </a:p>
        </p:txBody>
      </p:sp>
      <p:pic>
        <p:nvPicPr>
          <p:cNvPr id="7" name="Picture 3" descr="C:\Users\roseh\Desktop\Seattle Children's\BB_Rose\BB_Rose\Logo Suite\scLOGO_smH_3col_cmyk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1" y="6324600"/>
            <a:ext cx="1571729" cy="41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533400" y="1219200"/>
            <a:ext cx="7543800" cy="0"/>
          </a:xfrm>
          <a:prstGeom prst="line">
            <a:avLst/>
          </a:prstGeom>
          <a:ln w="25400" cap="rnd">
            <a:solidFill>
              <a:schemeClr val="accent5">
                <a:alpha val="19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12192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AutoShape 3"/>
          <p:cNvSpPr>
            <a:spLocks noChangeArrowheads="1"/>
          </p:cNvSpPr>
          <p:nvPr userDrawn="1"/>
        </p:nvSpPr>
        <p:spPr bwMode="auto">
          <a:xfrm>
            <a:off x="180870" y="58370"/>
            <a:ext cx="8734529" cy="1160830"/>
          </a:xfrm>
          <a:prstGeom prst="roundRect">
            <a:avLst>
              <a:gd name="adj" fmla="val 8645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ADCC2B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80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B2C6-5CF6-4C0F-AE58-6030B73588D4}" type="slidenum">
              <a:rPr lang="en-US" smtClean="0">
                <a:solidFill>
                  <a:srgbClr val="525353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25353">
                  <a:tint val="75000"/>
                </a:srgbClr>
              </a:solidFill>
            </a:endParaRPr>
          </a:p>
        </p:txBody>
      </p:sp>
      <p:pic>
        <p:nvPicPr>
          <p:cNvPr id="7" name="Picture 3" descr="C:\Users\roseh\Desktop\Seattle Children's\BB_Rose\BB_Rose\Logo Suite\scLOGO_smH_3col_cmyk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1" y="6324600"/>
            <a:ext cx="1571729" cy="41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289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0918" y="1981200"/>
            <a:ext cx="3809999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536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7686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93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77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905000"/>
            <a:ext cx="396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4229100"/>
            <a:ext cx="396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525353"/>
              </a:solidFill>
              <a:latin typeface="Arial"/>
              <a:ea typeface="+mn-ea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525353"/>
              </a:solidFill>
              <a:latin typeface="Arial"/>
              <a:ea typeface="+mn-e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9D775-A5E1-4B92-BA4C-1A7A5EA4CF0E}" type="slidenum">
              <a:rPr lang="en-US">
                <a:solidFill>
                  <a:srgbClr val="525353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253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87001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525353"/>
              </a:solidFill>
              <a:latin typeface="Arial"/>
              <a:ea typeface="+mn-ea"/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197A4C8-8D3A-432C-9925-E8C6DC65B510}" type="slidenum">
              <a:rPr lang="en-US">
                <a:solidFill>
                  <a:srgbClr val="525353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25353">
                  <a:tint val="75000"/>
                </a:srgbClr>
              </a:solidFill>
            </a:endParaRPr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525353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0761301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525353"/>
              </a:solidFill>
              <a:latin typeface="Arial"/>
              <a:ea typeface="+mn-ea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525353"/>
              </a:solidFill>
              <a:latin typeface="Arial"/>
              <a:ea typeface="+mn-ea"/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AE8EB-39CC-4364-A4F7-11D3CCC33659}" type="slidenum">
              <a:rPr lang="en-US">
                <a:solidFill>
                  <a:srgbClr val="525353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253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86397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749421"/>
            <a:ext cx="7772400" cy="106400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22975"/>
            <a:ext cx="6400800" cy="60960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</a:p>
        </p:txBody>
      </p:sp>
      <p:pic>
        <p:nvPicPr>
          <p:cNvPr id="11" name="Picture 3" descr="C:\Users\roseh\Desktop\Seattle Children's\BB_Rose\BB_Rose\Logo Suite\scLOGO_smH_3col_cmyk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1" y="6324600"/>
            <a:ext cx="1571729" cy="41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739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8" name="Picture 3" descr="C:\Users\roseh\Desktop\Seattle Children's\PPT_Photos\_MG_6834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0974" y="152400"/>
            <a:ext cx="8810626" cy="4600575"/>
          </a:xfrm>
          <a:prstGeom prst="roundRect">
            <a:avLst>
              <a:gd name="adj" fmla="val 527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749421"/>
            <a:ext cx="7772400" cy="106400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22975"/>
            <a:ext cx="6400800" cy="60960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</a:p>
        </p:txBody>
      </p:sp>
      <p:pic>
        <p:nvPicPr>
          <p:cNvPr id="11" name="Picture 3" descr="C:\Users\roseh\Desktop\Seattle Children's\BB_Rose\BB_Rose\Logo Suite\scLOGO_smH_3col_cmyk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1" y="6324600"/>
            <a:ext cx="1571729" cy="41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285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ickle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31" name="Picture 2" descr="C:\Users\roseh\Desktop\Seattle Children's\PPT_Photos\_MG_3810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28775" y="381000"/>
            <a:ext cx="2909771" cy="2667001"/>
          </a:xfrm>
          <a:prstGeom prst="roundRect">
            <a:avLst>
              <a:gd name="adj" fmla="val 387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749421"/>
            <a:ext cx="7772400" cy="106400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22975"/>
            <a:ext cx="6400800" cy="60960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</a:p>
        </p:txBody>
      </p:sp>
      <p:pic>
        <p:nvPicPr>
          <p:cNvPr id="11" name="Picture 3" descr="C:\Users\roseh\Desktop\Seattle Children's\BB_Rose\BB_Rose\Logo Suite\scLOGO_smH_3col_cmyk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1" y="6324600"/>
            <a:ext cx="1571729" cy="41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 userDrawn="1"/>
        </p:nvSpPr>
        <p:spPr>
          <a:xfrm>
            <a:off x="152400" y="381000"/>
            <a:ext cx="1414353" cy="1302974"/>
          </a:xfrm>
          <a:prstGeom prst="roundRect">
            <a:avLst>
              <a:gd name="adj" fmla="val 7934"/>
            </a:avLst>
          </a:prstGeom>
          <a:solidFill>
            <a:srgbClr val="3BB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6093812" y="381000"/>
            <a:ext cx="1414353" cy="1302974"/>
          </a:xfrm>
          <a:prstGeom prst="roundRect">
            <a:avLst>
              <a:gd name="adj" fmla="val 793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4608459" y="381000"/>
            <a:ext cx="1414353" cy="1302974"/>
          </a:xfrm>
          <a:prstGeom prst="roundRect">
            <a:avLst>
              <a:gd name="adj" fmla="val 79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152400" y="1748737"/>
            <a:ext cx="1414353" cy="1302974"/>
          </a:xfrm>
          <a:prstGeom prst="roundRect">
            <a:avLst>
              <a:gd name="adj" fmla="val 79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6093812" y="1748737"/>
            <a:ext cx="1414353" cy="1302974"/>
          </a:xfrm>
          <a:prstGeom prst="roundRect">
            <a:avLst>
              <a:gd name="adj" fmla="val 79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7579166" y="1748737"/>
            <a:ext cx="1414353" cy="1302974"/>
          </a:xfrm>
          <a:prstGeom prst="roundRect">
            <a:avLst>
              <a:gd name="adj" fmla="val 7934"/>
            </a:avLst>
          </a:prstGeom>
          <a:solidFill>
            <a:srgbClr val="D3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4608459" y="1748737"/>
            <a:ext cx="1414353" cy="1302974"/>
          </a:xfrm>
          <a:prstGeom prst="roundRect">
            <a:avLst>
              <a:gd name="adj" fmla="val 7934"/>
            </a:avLst>
          </a:prstGeom>
          <a:solidFill>
            <a:srgbClr val="3BB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152400" y="3116474"/>
            <a:ext cx="1414353" cy="1302974"/>
          </a:xfrm>
          <a:prstGeom prst="roundRect">
            <a:avLst>
              <a:gd name="adj" fmla="val 793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6093812" y="3116474"/>
            <a:ext cx="1414353" cy="1302974"/>
          </a:xfrm>
          <a:prstGeom prst="roundRect">
            <a:avLst>
              <a:gd name="adj" fmla="val 793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7579166" y="3116474"/>
            <a:ext cx="1414353" cy="1302974"/>
          </a:xfrm>
          <a:prstGeom prst="roundRect">
            <a:avLst>
              <a:gd name="adj" fmla="val 79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5" name="Rounded Rectangle 24"/>
          <p:cNvSpPr/>
          <p:nvPr userDrawn="1"/>
        </p:nvSpPr>
        <p:spPr>
          <a:xfrm>
            <a:off x="1637753" y="3116474"/>
            <a:ext cx="1414353" cy="1302974"/>
          </a:xfrm>
          <a:prstGeom prst="roundRect">
            <a:avLst>
              <a:gd name="adj" fmla="val 79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6" name="Rounded Rectangle 25"/>
          <p:cNvSpPr/>
          <p:nvPr userDrawn="1"/>
        </p:nvSpPr>
        <p:spPr>
          <a:xfrm>
            <a:off x="3123106" y="3116474"/>
            <a:ext cx="1414353" cy="1302974"/>
          </a:xfrm>
          <a:prstGeom prst="roundRect">
            <a:avLst>
              <a:gd name="adj" fmla="val 7934"/>
            </a:avLst>
          </a:prstGeom>
          <a:solidFill>
            <a:srgbClr val="3BB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32" name="Picture 5" descr="C:\Users\roseh\Desktop\Seattle Children's\PPT_Photos\IMG_5748.jp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72500" y="381000"/>
            <a:ext cx="1410771" cy="1298166"/>
          </a:xfrm>
          <a:prstGeom prst="roundRect">
            <a:avLst>
              <a:gd name="adj" fmla="val 519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C:\Users\roseh\Desktop\Seattle Children's\PPT_Photos\IMG_5748.jp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03100" y="3113202"/>
            <a:ext cx="1422856" cy="1308367"/>
          </a:xfrm>
          <a:prstGeom prst="roundRect">
            <a:avLst>
              <a:gd name="adj" fmla="val 770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0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cklet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30" name="Picture 5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95419" y="4723171"/>
            <a:ext cx="1412158" cy="1305232"/>
          </a:xfrm>
          <a:prstGeom prst="roundRect">
            <a:avLst>
              <a:gd name="adj" fmla="val 519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1752600"/>
            <a:ext cx="1406837" cy="1295400"/>
          </a:xfrm>
          <a:prstGeom prst="roundRect">
            <a:avLst>
              <a:gd name="adj" fmla="val 710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10100" y="375137"/>
            <a:ext cx="2895600" cy="2673350"/>
          </a:xfrm>
          <a:prstGeom prst="roundRect">
            <a:avLst>
              <a:gd name="adj" fmla="val 387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276600"/>
            <a:ext cx="7772400" cy="106400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1" name="Picture 3" descr="C:\Users\roseh\Desktop\Seattle Children's\BB_Rose\BB_Rose\Logo Suite\scLOGO_smH_3col_cmyk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1" y="6324600"/>
            <a:ext cx="1571729" cy="41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 userDrawn="1"/>
        </p:nvSpPr>
        <p:spPr>
          <a:xfrm>
            <a:off x="152400" y="381000"/>
            <a:ext cx="1414353" cy="1302974"/>
          </a:xfrm>
          <a:prstGeom prst="roundRect">
            <a:avLst>
              <a:gd name="adj" fmla="val 793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7579166" y="381000"/>
            <a:ext cx="1414353" cy="1302974"/>
          </a:xfrm>
          <a:prstGeom prst="roundRect">
            <a:avLst>
              <a:gd name="adj" fmla="val 79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1637753" y="381000"/>
            <a:ext cx="1414353" cy="1302974"/>
          </a:xfrm>
          <a:prstGeom prst="roundRect">
            <a:avLst>
              <a:gd name="adj" fmla="val 793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3123106" y="381000"/>
            <a:ext cx="1414353" cy="1302974"/>
          </a:xfrm>
          <a:prstGeom prst="roundRect">
            <a:avLst>
              <a:gd name="adj" fmla="val 79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7579166" y="1748737"/>
            <a:ext cx="1414353" cy="1302974"/>
          </a:xfrm>
          <a:prstGeom prst="roundRect">
            <a:avLst>
              <a:gd name="adj" fmla="val 7934"/>
            </a:avLst>
          </a:prstGeom>
          <a:solidFill>
            <a:srgbClr val="D3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1637753" y="1748737"/>
            <a:ext cx="1414353" cy="1302974"/>
          </a:xfrm>
          <a:prstGeom prst="roundRect">
            <a:avLst>
              <a:gd name="adj" fmla="val 79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3123106" y="1748737"/>
            <a:ext cx="1414353" cy="1302974"/>
          </a:xfrm>
          <a:prstGeom prst="roundRect">
            <a:avLst>
              <a:gd name="adj" fmla="val 793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152400" y="4724400"/>
            <a:ext cx="1414353" cy="1302974"/>
          </a:xfrm>
          <a:prstGeom prst="roundRect">
            <a:avLst>
              <a:gd name="adj" fmla="val 793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6093812" y="4724400"/>
            <a:ext cx="1414353" cy="1302974"/>
          </a:xfrm>
          <a:prstGeom prst="roundRect">
            <a:avLst>
              <a:gd name="adj" fmla="val 7934"/>
            </a:avLst>
          </a:prstGeom>
          <a:solidFill>
            <a:srgbClr val="3BB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5" name="Rounded Rectangle 24"/>
          <p:cNvSpPr/>
          <p:nvPr userDrawn="1"/>
        </p:nvSpPr>
        <p:spPr>
          <a:xfrm>
            <a:off x="1637753" y="4724400"/>
            <a:ext cx="1414353" cy="1302974"/>
          </a:xfrm>
          <a:prstGeom prst="roundRect">
            <a:avLst>
              <a:gd name="adj" fmla="val 7934"/>
            </a:avLst>
          </a:prstGeom>
          <a:solidFill>
            <a:srgbClr val="D3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6" name="Rounded Rectangle 25"/>
          <p:cNvSpPr/>
          <p:nvPr userDrawn="1"/>
        </p:nvSpPr>
        <p:spPr>
          <a:xfrm>
            <a:off x="3123106" y="4724400"/>
            <a:ext cx="1414353" cy="1302974"/>
          </a:xfrm>
          <a:prstGeom prst="roundRect">
            <a:avLst>
              <a:gd name="adj" fmla="val 79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7" name="Rounded Rectangle 26"/>
          <p:cNvSpPr/>
          <p:nvPr userDrawn="1"/>
        </p:nvSpPr>
        <p:spPr>
          <a:xfrm>
            <a:off x="4608459" y="4724400"/>
            <a:ext cx="1414353" cy="1302974"/>
          </a:xfrm>
          <a:prstGeom prst="roundRect">
            <a:avLst>
              <a:gd name="adj" fmla="val 7934"/>
            </a:avLst>
          </a:prstGeom>
          <a:solidFill>
            <a:srgbClr val="D3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0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33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B2C6-5CF6-4C0F-AE58-6030B73588D4}" type="slidenum">
              <a:rPr lang="en-US" smtClean="0">
                <a:solidFill>
                  <a:srgbClr val="525353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253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260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B2C6-5CF6-4C0F-AE58-6030B73588D4}" type="slidenum">
              <a:rPr lang="en-US" smtClean="0">
                <a:solidFill>
                  <a:srgbClr val="525353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253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24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69433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197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197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B2C6-5CF6-4C0F-AE58-6030B73588D4}" type="slidenum">
              <a:rPr lang="en-US" smtClean="0">
                <a:solidFill>
                  <a:srgbClr val="525353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253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11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Chick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668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 userDrawn="1"/>
        </p:nvSpPr>
        <p:spPr bwMode="auto">
          <a:xfrm>
            <a:off x="180870" y="58370"/>
            <a:ext cx="8734529" cy="1160830"/>
          </a:xfrm>
          <a:prstGeom prst="roundRect">
            <a:avLst>
              <a:gd name="adj" fmla="val 8645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ADCC2B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B2C6-5CF6-4C0F-AE58-6030B73588D4}" type="slidenum">
              <a:rPr lang="en-US" smtClean="0">
                <a:solidFill>
                  <a:srgbClr val="525353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253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146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ertic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0918" y="1981200"/>
            <a:ext cx="3809999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607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No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B2C6-5CF6-4C0F-AE58-6030B73588D4}" type="slidenum">
              <a:rPr lang="en-US" smtClean="0">
                <a:solidFill>
                  <a:srgbClr val="525353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25353">
                  <a:tint val="75000"/>
                </a:srgbClr>
              </a:solidFill>
            </a:endParaRPr>
          </a:p>
        </p:txBody>
      </p:sp>
      <p:pic>
        <p:nvPicPr>
          <p:cNvPr id="7" name="Picture 3" descr="C:\Users\roseh\Desktop\Seattle Children's\BB_Rose\BB_Rose\Logo Suite\scLOGO_smH_3col_cmyk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1" y="6324600"/>
            <a:ext cx="1571729" cy="41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633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No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B2C6-5CF6-4C0F-AE58-6030B73588D4}" type="slidenum">
              <a:rPr lang="en-US" smtClean="0">
                <a:solidFill>
                  <a:srgbClr val="525353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25353">
                  <a:tint val="75000"/>
                </a:srgbClr>
              </a:solidFill>
            </a:endParaRPr>
          </a:p>
        </p:txBody>
      </p:sp>
      <p:pic>
        <p:nvPicPr>
          <p:cNvPr id="6" name="Picture 3" descr="C:\Users\roseh\Desktop\Seattle Children's\BB_Rose\BB_Rose\Logo Suite\scLOGO_smH_3col_cmyk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1" y="6324600"/>
            <a:ext cx="1571729" cy="41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319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197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197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B2C6-5CF6-4C0F-AE58-6030B73588D4}" type="slidenum">
              <a:rPr lang="en-US" smtClean="0">
                <a:solidFill>
                  <a:srgbClr val="525353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25353">
                  <a:tint val="75000"/>
                </a:srgbClr>
              </a:solidFill>
            </a:endParaRPr>
          </a:p>
        </p:txBody>
      </p:sp>
      <p:pic>
        <p:nvPicPr>
          <p:cNvPr id="8" name="Picture 3" descr="C:\Users\roseh\Desktop\Seattle Children's\BB_Rose\BB_Rose\Logo Suite\scLOGO_smH_3col_cmyk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1" y="6324600"/>
            <a:ext cx="1571729" cy="41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197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_No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0668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B2C6-5CF6-4C0F-AE58-6030B73588D4}" type="slidenum">
              <a:rPr lang="en-US" smtClean="0">
                <a:solidFill>
                  <a:srgbClr val="525353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25353">
                  <a:tint val="75000"/>
                </a:srgbClr>
              </a:solidFill>
            </a:endParaRPr>
          </a:p>
        </p:txBody>
      </p:sp>
      <p:pic>
        <p:nvPicPr>
          <p:cNvPr id="7" name="Picture 3" descr="C:\Users\roseh\Desktop\Seattle Children's\BB_Rose\BB_Rose\Logo Suite\scLOGO_smH_3col_cmyk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1" y="6324600"/>
            <a:ext cx="1571729" cy="41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533400" y="1219200"/>
            <a:ext cx="7543800" cy="0"/>
          </a:xfrm>
          <a:prstGeom prst="line">
            <a:avLst/>
          </a:prstGeom>
          <a:ln w="25400" cap="rnd">
            <a:solidFill>
              <a:schemeClr val="accent5">
                <a:alpha val="19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12192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AutoShape 3"/>
          <p:cNvSpPr>
            <a:spLocks noChangeArrowheads="1"/>
          </p:cNvSpPr>
          <p:nvPr userDrawn="1"/>
        </p:nvSpPr>
        <p:spPr bwMode="auto">
          <a:xfrm>
            <a:off x="180870" y="58370"/>
            <a:ext cx="8734529" cy="1160830"/>
          </a:xfrm>
          <a:prstGeom prst="roundRect">
            <a:avLst>
              <a:gd name="adj" fmla="val 8645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ADCC2B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30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B2C6-5CF6-4C0F-AE58-6030B73588D4}" type="slidenum">
              <a:rPr lang="en-US" smtClean="0">
                <a:solidFill>
                  <a:srgbClr val="525353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25353">
                  <a:tint val="75000"/>
                </a:srgbClr>
              </a:solidFill>
            </a:endParaRPr>
          </a:p>
        </p:txBody>
      </p:sp>
      <p:pic>
        <p:nvPicPr>
          <p:cNvPr id="7" name="Picture 3" descr="C:\Users\roseh\Desktop\Seattle Children's\BB_Rose\BB_Rose\Logo Suite\scLOGO_smH_3col_cmyk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1" y="6324600"/>
            <a:ext cx="1571729" cy="41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728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0918" y="1981200"/>
            <a:ext cx="3809999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000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77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905000"/>
            <a:ext cx="396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4229100"/>
            <a:ext cx="396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525353"/>
              </a:solidFill>
              <a:latin typeface="Arial"/>
              <a:ea typeface="+mn-ea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525353"/>
              </a:solidFill>
              <a:latin typeface="Arial"/>
              <a:ea typeface="+mn-e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9D775-A5E1-4B92-BA4C-1A7A5EA4CF0E}" type="slidenum">
              <a:rPr lang="en-US">
                <a:solidFill>
                  <a:srgbClr val="525353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253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5253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22767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525353"/>
              </a:solidFill>
              <a:latin typeface="Arial"/>
              <a:ea typeface="+mn-ea"/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197A4C8-8D3A-432C-9925-E8C6DC65B510}" type="slidenum">
              <a:rPr lang="en-US">
                <a:solidFill>
                  <a:srgbClr val="525353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25353">
                  <a:tint val="75000"/>
                </a:srgbClr>
              </a:solidFill>
            </a:endParaRPr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525353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373755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525353"/>
              </a:solidFill>
              <a:latin typeface="Arial"/>
              <a:ea typeface="+mn-ea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525353"/>
              </a:solidFill>
              <a:latin typeface="Arial"/>
              <a:ea typeface="+mn-ea"/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AE8EB-39CC-4364-A4F7-11D3CCC33659}" type="slidenum">
              <a:rPr lang="en-US">
                <a:solidFill>
                  <a:srgbClr val="525353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253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4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314277"/>
            <a:ext cx="8458200" cy="868362"/>
          </a:xfrm>
          <a:prstGeom prst="rect">
            <a:avLst/>
          </a:prstGeom>
        </p:spPr>
        <p:txBody>
          <a:bodyPr/>
          <a:lstStyle>
            <a:lvl1pPr>
              <a:defRPr sz="3600" b="0" u="sng">
                <a:solidFill>
                  <a:srgbClr val="6600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 descr="Logo-01.jpe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"/>
            <a:ext cx="1447800" cy="109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07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4701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08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249238"/>
            <a:ext cx="2114550" cy="2519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249238"/>
            <a:ext cx="6191250" cy="2519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87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90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6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0788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08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35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736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647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5097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0465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8734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387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249238"/>
            <a:ext cx="2114550" cy="5876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249238"/>
            <a:ext cx="6191250" cy="5876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739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88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0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21092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3632200"/>
            <a:ext cx="4038600" cy="99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3632200"/>
            <a:ext cx="4038600" cy="99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99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353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49238"/>
            <a:ext cx="845820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30400"/>
            <a:ext cx="4027488" cy="53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0888" y="1930400"/>
            <a:ext cx="4027487" cy="53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93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517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1074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7627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779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2725" y="469900"/>
            <a:ext cx="2060575" cy="4152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69900"/>
            <a:ext cx="6029325" cy="415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145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087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475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2499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588" y="1214438"/>
            <a:ext cx="4027487" cy="53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1214438"/>
            <a:ext cx="4027488" cy="53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051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2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185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762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3741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7957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41891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324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249238"/>
            <a:ext cx="2114550" cy="149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249238"/>
            <a:ext cx="6191250" cy="149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555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946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160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37531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3632200"/>
            <a:ext cx="4038600" cy="99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3632200"/>
            <a:ext cx="4038600" cy="99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61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49238"/>
            <a:ext cx="845820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993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17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927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0759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00392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30979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63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2725" y="469900"/>
            <a:ext cx="2060575" cy="4152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69900"/>
            <a:ext cx="6029325" cy="415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234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611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163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133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9284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588" y="1214438"/>
            <a:ext cx="4027487" cy="53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1214438"/>
            <a:ext cx="4027488" cy="53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54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964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746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4685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03506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80675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388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249238"/>
            <a:ext cx="2114550" cy="149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249238"/>
            <a:ext cx="6191250" cy="149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997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406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8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11216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95021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3632200"/>
            <a:ext cx="4038600" cy="99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3632200"/>
            <a:ext cx="4038600" cy="99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5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790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015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8187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6085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96905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772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2725" y="342900"/>
            <a:ext cx="2060575" cy="4279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42900"/>
            <a:ext cx="6029325" cy="4279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709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1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02397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465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26905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588" y="1214438"/>
            <a:ext cx="4027487" cy="53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1214438"/>
            <a:ext cx="4027488" cy="53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00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100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495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6082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41782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13673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565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249238"/>
            <a:ext cx="2114550" cy="149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249238"/>
            <a:ext cx="6191250" cy="149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35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3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3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18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57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17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56.xml"/><Relationship Id="rId16" Type="http://schemas.openxmlformats.org/officeDocument/2006/relationships/slideLayout" Target="../slideLayouts/slideLayout170.xml"/><Relationship Id="rId20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64.xml"/><Relationship Id="rId19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Relationship Id="rId22" Type="http://schemas.openxmlformats.org/officeDocument/2006/relationships/image" Target="../media/image7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76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3.xml"/><Relationship Id="rId19" Type="http://schemas.openxmlformats.org/officeDocument/2006/relationships/theme" Target="../theme/theme16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30400"/>
            <a:ext cx="8207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2535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7"/>
          <p:cNvGrpSpPr>
            <a:grpSpLocks/>
          </p:cNvGrpSpPr>
          <p:nvPr/>
        </p:nvGrpSpPr>
        <p:grpSpPr bwMode="auto">
          <a:xfrm>
            <a:off x="228600" y="212725"/>
            <a:ext cx="8858250" cy="4752975"/>
            <a:chOff x="144" y="134"/>
            <a:chExt cx="5580" cy="2994"/>
          </a:xfrm>
        </p:grpSpPr>
        <p:sp>
          <p:nvSpPr>
            <p:cNvPr id="11272" name="AutoShape 3"/>
            <p:cNvSpPr>
              <a:spLocks noChangeArrowheads="1"/>
            </p:cNvSpPr>
            <p:nvPr/>
          </p:nvSpPr>
          <p:spPr bwMode="auto">
            <a:xfrm>
              <a:off x="144" y="144"/>
              <a:ext cx="5470" cy="2984"/>
            </a:xfrm>
            <a:prstGeom prst="roundRect">
              <a:avLst>
                <a:gd name="adj" fmla="val 3787"/>
              </a:avLst>
            </a:prstGeom>
            <a:solidFill>
              <a:srgbClr val="0092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Geneva" pitchFamily="28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Geneva" pitchFamily="28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Geneva" pitchFamily="28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Geneva" pitchFamily="28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Geneva" pitchFamily="2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Geneva" pitchFamily="2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Geneva" pitchFamily="2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Geneva" pitchFamily="2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Geneva" pitchFamily="28" charset="-128"/>
                </a:defRPr>
              </a:lvl9pPr>
            </a:lstStyle>
            <a:p>
              <a:pPr algn="ctr"/>
              <a:endParaRPr lang="en-US" altLang="en-US">
                <a:solidFill>
                  <a:srgbClr val="ADCC2B"/>
                </a:solidFill>
              </a:endParaRPr>
            </a:p>
          </p:txBody>
        </p:sp>
        <p:pic>
          <p:nvPicPr>
            <p:cNvPr id="11273" name="Picture 4" descr="pattern_2_corner_w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55" r="20454"/>
            <a:stretch>
              <a:fillRect/>
            </a:stretch>
          </p:blipFill>
          <p:spPr bwMode="auto">
            <a:xfrm>
              <a:off x="2784" y="134"/>
              <a:ext cx="2940" cy="2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3429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3632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grpSp>
        <p:nvGrpSpPr>
          <p:cNvPr id="11269" name="Group 7"/>
          <p:cNvGrpSpPr>
            <a:grpSpLocks/>
          </p:cNvGrpSpPr>
          <p:nvPr/>
        </p:nvGrpSpPr>
        <p:grpSpPr bwMode="auto">
          <a:xfrm>
            <a:off x="5116513" y="6118225"/>
            <a:ext cx="3798887" cy="533400"/>
            <a:chOff x="1460" y="646"/>
            <a:chExt cx="6235" cy="874"/>
          </a:xfrm>
        </p:grpSpPr>
        <p:pic>
          <p:nvPicPr>
            <p:cNvPr id="11270" name="Picture 8" descr="SC UW 3CHoriz logo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102"/>
            <a:stretch>
              <a:fillRect/>
            </a:stretch>
          </p:blipFill>
          <p:spPr bwMode="auto">
            <a:xfrm>
              <a:off x="1460" y="795"/>
              <a:ext cx="4165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9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5" y="646"/>
              <a:ext cx="2040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914400"/>
          </a:xfrm>
          <a:prstGeom prst="roundRect">
            <a:avLst>
              <a:gd name="adj" fmla="val 16667"/>
            </a:avLst>
          </a:prstGeom>
          <a:solidFill>
            <a:srgbClr val="009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458788" y="1752600"/>
            <a:ext cx="8226425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1214438"/>
            <a:ext cx="8207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1229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249238"/>
            <a:ext cx="84582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grpSp>
        <p:nvGrpSpPr>
          <p:cNvPr id="12294" name="Group 7"/>
          <p:cNvGrpSpPr>
            <a:grpSpLocks/>
          </p:cNvGrpSpPr>
          <p:nvPr/>
        </p:nvGrpSpPr>
        <p:grpSpPr bwMode="auto">
          <a:xfrm>
            <a:off x="5116513" y="6118225"/>
            <a:ext cx="3798887" cy="533400"/>
            <a:chOff x="1460" y="646"/>
            <a:chExt cx="6235" cy="874"/>
          </a:xfrm>
        </p:grpSpPr>
        <p:pic>
          <p:nvPicPr>
            <p:cNvPr id="12295" name="Picture 8" descr="SC UW 3CHoriz logo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102"/>
            <a:stretch>
              <a:fillRect/>
            </a:stretch>
          </p:blipFill>
          <p:spPr bwMode="auto">
            <a:xfrm>
              <a:off x="1460" y="795"/>
              <a:ext cx="4165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Picture 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5" y="646"/>
              <a:ext cx="2040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rgbClr val="52535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228600" y="228600"/>
            <a:ext cx="8683625" cy="4737100"/>
          </a:xfrm>
          <a:prstGeom prst="roundRect">
            <a:avLst>
              <a:gd name="adj" fmla="val 3787"/>
            </a:avLst>
          </a:prstGeom>
          <a:solidFill>
            <a:srgbClr val="3BB0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9pPr>
          </a:lstStyle>
          <a:p>
            <a:pPr algn="ctr"/>
            <a:endParaRPr lang="en-US" altLang="en-US">
              <a:solidFill>
                <a:srgbClr val="ADCC2B"/>
              </a:solidFill>
            </a:endParaRPr>
          </a:p>
        </p:txBody>
      </p:sp>
      <p:pic>
        <p:nvPicPr>
          <p:cNvPr id="13315" name="Picture 3" descr="pattern_2_corner_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5" r="20454"/>
          <a:stretch>
            <a:fillRect/>
          </a:stretch>
        </p:blipFill>
        <p:spPr bwMode="auto">
          <a:xfrm>
            <a:off x="4419600" y="212725"/>
            <a:ext cx="46672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3429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3632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grpSp>
        <p:nvGrpSpPr>
          <p:cNvPr id="13318" name="Group 7"/>
          <p:cNvGrpSpPr>
            <a:grpSpLocks/>
          </p:cNvGrpSpPr>
          <p:nvPr/>
        </p:nvGrpSpPr>
        <p:grpSpPr bwMode="auto">
          <a:xfrm>
            <a:off x="5116513" y="6118225"/>
            <a:ext cx="3798887" cy="533400"/>
            <a:chOff x="1460" y="646"/>
            <a:chExt cx="6235" cy="874"/>
          </a:xfrm>
        </p:grpSpPr>
        <p:pic>
          <p:nvPicPr>
            <p:cNvPr id="13319" name="Picture 8" descr="SC UW 3CHoriz logo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102"/>
            <a:stretch>
              <a:fillRect/>
            </a:stretch>
          </p:blipFill>
          <p:spPr bwMode="auto">
            <a:xfrm>
              <a:off x="1460" y="795"/>
              <a:ext cx="4165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9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5" y="646"/>
              <a:ext cx="2040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914400"/>
          </a:xfrm>
          <a:prstGeom prst="roundRect">
            <a:avLst>
              <a:gd name="adj" fmla="val 16667"/>
            </a:avLst>
          </a:prstGeom>
          <a:solidFill>
            <a:srgbClr val="3BB0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458788" y="1752600"/>
            <a:ext cx="8226425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1214438"/>
            <a:ext cx="8207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1434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249238"/>
            <a:ext cx="84582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grpSp>
        <p:nvGrpSpPr>
          <p:cNvPr id="14342" name="Group 7"/>
          <p:cNvGrpSpPr>
            <a:grpSpLocks/>
          </p:cNvGrpSpPr>
          <p:nvPr/>
        </p:nvGrpSpPr>
        <p:grpSpPr bwMode="auto">
          <a:xfrm>
            <a:off x="5116513" y="6118225"/>
            <a:ext cx="3798887" cy="533400"/>
            <a:chOff x="1460" y="646"/>
            <a:chExt cx="6235" cy="874"/>
          </a:xfrm>
        </p:grpSpPr>
        <p:pic>
          <p:nvPicPr>
            <p:cNvPr id="14343" name="Picture 8" descr="SC UW 3CHoriz logo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102"/>
            <a:stretch>
              <a:fillRect/>
            </a:stretch>
          </p:blipFill>
          <p:spPr bwMode="auto">
            <a:xfrm>
              <a:off x="1460" y="795"/>
              <a:ext cx="4165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5" y="646"/>
              <a:ext cx="2040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rgbClr val="52535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" y="2619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1709738"/>
            <a:ext cx="8229600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5364" name="Group 7"/>
          <p:cNvGrpSpPr>
            <a:grpSpLocks/>
          </p:cNvGrpSpPr>
          <p:nvPr/>
        </p:nvGrpSpPr>
        <p:grpSpPr bwMode="auto">
          <a:xfrm>
            <a:off x="5116513" y="6118225"/>
            <a:ext cx="3798887" cy="533400"/>
            <a:chOff x="1460" y="646"/>
            <a:chExt cx="6235" cy="874"/>
          </a:xfrm>
        </p:grpSpPr>
        <p:pic>
          <p:nvPicPr>
            <p:cNvPr id="15365" name="Picture 8" descr="SC UW 3CHoriz logo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102"/>
            <a:stretch>
              <a:fillRect/>
            </a:stretch>
          </p:blipFill>
          <p:spPr bwMode="auto">
            <a:xfrm>
              <a:off x="1460" y="795"/>
              <a:ext cx="4165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Picture 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5" y="646"/>
              <a:ext cx="2040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  <p:sldLayoutId id="2147484324" r:id="rId9"/>
    <p:sldLayoutId id="2147484325" r:id="rId10"/>
    <p:sldLayoutId id="21474843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2535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25353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25353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25353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2535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52535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52535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52535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52535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2535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000">
          <a:solidFill>
            <a:srgbClr val="52535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000">
          <a:solidFill>
            <a:srgbClr val="52535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000">
          <a:solidFill>
            <a:srgbClr val="52535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000">
          <a:solidFill>
            <a:srgbClr val="52535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90000"/>
        <a:buChar char="•"/>
        <a:defRPr sz="2000">
          <a:solidFill>
            <a:srgbClr val="52535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90000"/>
        <a:buChar char="•"/>
        <a:defRPr sz="2000">
          <a:solidFill>
            <a:srgbClr val="52535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90000"/>
        <a:buChar char="•"/>
        <a:defRPr sz="2000">
          <a:solidFill>
            <a:srgbClr val="52535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90000"/>
        <a:buChar char="•"/>
        <a:defRPr sz="2000">
          <a:solidFill>
            <a:srgbClr val="52535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1754326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BEDB2C6-5CF6-4C0F-AE58-6030B73588D4}" type="slidenum">
              <a:rPr lang="en-US" smtClean="0">
                <a:solidFill>
                  <a:srgbClr val="525353">
                    <a:tint val="75000"/>
                  </a:srgb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525353">
                  <a:tint val="75000"/>
                </a:srgbClr>
              </a:solidFill>
              <a:latin typeface="Arial"/>
              <a:ea typeface="+mn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1" cstate="screen"/>
          <a:stretch>
            <a:fillRect/>
          </a:stretch>
        </p:blipFill>
        <p:spPr bwMode="auto">
          <a:xfrm>
            <a:off x="4305471" y="3222648"/>
            <a:ext cx="4851057" cy="363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roseh\Desktop\Seattle Children's\BB_Rose\BB_Rose\Logo Suite\scLOGO_smH_3col_cmyk.png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1" y="6324600"/>
            <a:ext cx="1571729" cy="41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43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35" r:id="rId7"/>
    <p:sldLayoutId id="2147484336" r:id="rId8"/>
    <p:sldLayoutId id="2147484337" r:id="rId9"/>
    <p:sldLayoutId id="2147484338" r:id="rId10"/>
    <p:sldLayoutId id="2147484339" r:id="rId11"/>
    <p:sldLayoutId id="2147484340" r:id="rId12"/>
    <p:sldLayoutId id="2147484341" r:id="rId13"/>
    <p:sldLayoutId id="2147484342" r:id="rId14"/>
    <p:sldLayoutId id="2147484343" r:id="rId15"/>
    <p:sldLayoutId id="2147484344" r:id="rId16"/>
    <p:sldLayoutId id="2147484345" r:id="rId17"/>
    <p:sldLayoutId id="2147484346" r:id="rId18"/>
    <p:sldLayoutId id="2147484347" r:id="rId19"/>
  </p:sldLayoutIdLst>
  <p:transition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 cap="none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1754326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BEDB2C6-5CF6-4C0F-AE58-6030B73588D4}" type="slidenum">
              <a:rPr lang="en-US" smtClean="0">
                <a:solidFill>
                  <a:srgbClr val="525353">
                    <a:tint val="75000"/>
                  </a:srgb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525353">
                  <a:tint val="75000"/>
                </a:srgbClr>
              </a:solidFill>
              <a:latin typeface="Arial"/>
              <a:ea typeface="+mn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0" cstate="screen"/>
          <a:stretch>
            <a:fillRect/>
          </a:stretch>
        </p:blipFill>
        <p:spPr bwMode="auto">
          <a:xfrm>
            <a:off x="4305471" y="3222648"/>
            <a:ext cx="4851057" cy="363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roseh\Desktop\Seattle Children's\BB_Rose\BB_Rose\Logo Suite\scLOGO_smH_3col_cmyk.png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1" y="6324600"/>
            <a:ext cx="1571729" cy="41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0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  <p:sldLayoutId id="2147484360" r:id="rId12"/>
    <p:sldLayoutId id="2147484361" r:id="rId13"/>
    <p:sldLayoutId id="2147484362" r:id="rId14"/>
    <p:sldLayoutId id="2147484363" r:id="rId15"/>
    <p:sldLayoutId id="2147484365" r:id="rId16"/>
    <p:sldLayoutId id="2147484366" r:id="rId17"/>
    <p:sldLayoutId id="2147484367" r:id="rId18"/>
  </p:sldLayoutIdLst>
  <p:transition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 cap="none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914400"/>
          </a:xfrm>
          <a:prstGeom prst="roundRect">
            <a:avLst>
              <a:gd name="adj" fmla="val 16667"/>
            </a:avLst>
          </a:prstGeom>
          <a:solidFill>
            <a:srgbClr val="007B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458788" y="1752600"/>
            <a:ext cx="8226425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75100" y="2235200"/>
            <a:ext cx="44989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249238"/>
            <a:ext cx="84582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grpSp>
        <p:nvGrpSpPr>
          <p:cNvPr id="3078" name="Group 7"/>
          <p:cNvGrpSpPr>
            <a:grpSpLocks/>
          </p:cNvGrpSpPr>
          <p:nvPr/>
        </p:nvGrpSpPr>
        <p:grpSpPr bwMode="auto">
          <a:xfrm>
            <a:off x="5116513" y="6118225"/>
            <a:ext cx="3798887" cy="533400"/>
            <a:chOff x="1460" y="646"/>
            <a:chExt cx="6235" cy="874"/>
          </a:xfrm>
        </p:grpSpPr>
        <p:pic>
          <p:nvPicPr>
            <p:cNvPr id="3079" name="Picture 8" descr="SC UW 3CHoriz logo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102"/>
            <a:stretch>
              <a:fillRect/>
            </a:stretch>
          </p:blipFill>
          <p:spPr bwMode="auto">
            <a:xfrm>
              <a:off x="1460" y="795"/>
              <a:ext cx="4165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5" y="646"/>
              <a:ext cx="2040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2535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914400"/>
          </a:xfrm>
          <a:prstGeom prst="roundRect">
            <a:avLst>
              <a:gd name="adj" fmla="val 16667"/>
            </a:avLst>
          </a:prstGeom>
          <a:solidFill>
            <a:srgbClr val="007B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249238"/>
            <a:ext cx="84582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grpSp>
        <p:nvGrpSpPr>
          <p:cNvPr id="4100" name="Group 7"/>
          <p:cNvGrpSpPr>
            <a:grpSpLocks/>
          </p:cNvGrpSpPr>
          <p:nvPr/>
        </p:nvGrpSpPr>
        <p:grpSpPr bwMode="auto">
          <a:xfrm>
            <a:off x="5116513" y="6118225"/>
            <a:ext cx="3798887" cy="533400"/>
            <a:chOff x="1460" y="646"/>
            <a:chExt cx="6235" cy="874"/>
          </a:xfrm>
        </p:grpSpPr>
        <p:pic>
          <p:nvPicPr>
            <p:cNvPr id="4101" name="Picture 8" descr="SC UW 3CHoriz logo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102"/>
            <a:stretch>
              <a:fillRect/>
            </a:stretch>
          </p:blipFill>
          <p:spPr bwMode="auto">
            <a:xfrm>
              <a:off x="1460" y="795"/>
              <a:ext cx="4165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5" y="646"/>
              <a:ext cx="2040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2535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7"/>
          <p:cNvGrpSpPr>
            <a:grpSpLocks/>
          </p:cNvGrpSpPr>
          <p:nvPr/>
        </p:nvGrpSpPr>
        <p:grpSpPr bwMode="auto">
          <a:xfrm>
            <a:off x="228600" y="228600"/>
            <a:ext cx="8683625" cy="4737100"/>
            <a:chOff x="144" y="144"/>
            <a:chExt cx="5470" cy="2984"/>
          </a:xfrm>
        </p:grpSpPr>
        <p:sp>
          <p:nvSpPr>
            <p:cNvPr id="5128" name="AutoShape 3"/>
            <p:cNvSpPr>
              <a:spLocks noChangeArrowheads="1"/>
            </p:cNvSpPr>
            <p:nvPr/>
          </p:nvSpPr>
          <p:spPr bwMode="auto">
            <a:xfrm>
              <a:off x="144" y="144"/>
              <a:ext cx="5470" cy="2984"/>
            </a:xfrm>
            <a:prstGeom prst="roundRect">
              <a:avLst>
                <a:gd name="adj" fmla="val 3787"/>
              </a:avLst>
            </a:prstGeom>
            <a:solidFill>
              <a:srgbClr val="84A9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Geneva" pitchFamily="28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Geneva" pitchFamily="28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Geneva" pitchFamily="28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Geneva" pitchFamily="28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Geneva" pitchFamily="2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Geneva" pitchFamily="2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Geneva" pitchFamily="2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Geneva" pitchFamily="2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Geneva" pitchFamily="28" charset="-128"/>
                </a:defRPr>
              </a:lvl9pPr>
            </a:lstStyle>
            <a:p>
              <a:pPr algn="ctr"/>
              <a:endParaRPr lang="en-US" altLang="en-US">
                <a:solidFill>
                  <a:srgbClr val="ADCC2B"/>
                </a:solidFill>
              </a:endParaRPr>
            </a:p>
          </p:txBody>
        </p:sp>
        <p:pic>
          <p:nvPicPr>
            <p:cNvPr id="5129" name="Picture 4" descr="pattern_1_corner_38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58" r="15627"/>
            <a:stretch>
              <a:fillRect/>
            </a:stretch>
          </p:blipFill>
          <p:spPr bwMode="auto">
            <a:xfrm>
              <a:off x="2976" y="150"/>
              <a:ext cx="2635" cy="2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469900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3632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grpSp>
        <p:nvGrpSpPr>
          <p:cNvPr id="5125" name="Group 7"/>
          <p:cNvGrpSpPr>
            <a:grpSpLocks/>
          </p:cNvGrpSpPr>
          <p:nvPr/>
        </p:nvGrpSpPr>
        <p:grpSpPr bwMode="auto">
          <a:xfrm>
            <a:off x="5116513" y="6118225"/>
            <a:ext cx="3798887" cy="533400"/>
            <a:chOff x="1460" y="646"/>
            <a:chExt cx="6235" cy="874"/>
          </a:xfrm>
        </p:grpSpPr>
        <p:pic>
          <p:nvPicPr>
            <p:cNvPr id="5126" name="Picture 8" descr="SC UW 3CHoriz logo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102"/>
            <a:stretch>
              <a:fillRect/>
            </a:stretch>
          </p:blipFill>
          <p:spPr bwMode="auto">
            <a:xfrm>
              <a:off x="1460" y="795"/>
              <a:ext cx="4165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9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5" y="646"/>
              <a:ext cx="2040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914400"/>
          </a:xfrm>
          <a:prstGeom prst="roundRect">
            <a:avLst>
              <a:gd name="adj" fmla="val 16667"/>
            </a:avLst>
          </a:prstGeom>
          <a:solidFill>
            <a:srgbClr val="84A9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8788" y="1752600"/>
            <a:ext cx="8226425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1214438"/>
            <a:ext cx="8207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614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249238"/>
            <a:ext cx="84582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grpSp>
        <p:nvGrpSpPr>
          <p:cNvPr id="6150" name="Group 7"/>
          <p:cNvGrpSpPr>
            <a:grpSpLocks/>
          </p:cNvGrpSpPr>
          <p:nvPr/>
        </p:nvGrpSpPr>
        <p:grpSpPr bwMode="auto">
          <a:xfrm>
            <a:off x="5116513" y="6118225"/>
            <a:ext cx="3798887" cy="533400"/>
            <a:chOff x="1460" y="646"/>
            <a:chExt cx="6235" cy="874"/>
          </a:xfrm>
        </p:grpSpPr>
        <p:pic>
          <p:nvPicPr>
            <p:cNvPr id="6151" name="Picture 8" descr="SC UW 3CHoriz logo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102"/>
            <a:stretch>
              <a:fillRect/>
            </a:stretch>
          </p:blipFill>
          <p:spPr bwMode="auto">
            <a:xfrm>
              <a:off x="1460" y="795"/>
              <a:ext cx="4165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Picture 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5" y="646"/>
              <a:ext cx="2040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rgbClr val="52535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0"/>
          <p:cNvGrpSpPr>
            <a:grpSpLocks/>
          </p:cNvGrpSpPr>
          <p:nvPr/>
        </p:nvGrpSpPr>
        <p:grpSpPr bwMode="auto">
          <a:xfrm>
            <a:off x="228600" y="228600"/>
            <a:ext cx="8683625" cy="4737100"/>
            <a:chOff x="144" y="144"/>
            <a:chExt cx="5470" cy="2984"/>
          </a:xfrm>
        </p:grpSpPr>
        <p:sp>
          <p:nvSpPr>
            <p:cNvPr id="7176" name="AutoShape 11"/>
            <p:cNvSpPr>
              <a:spLocks noChangeArrowheads="1"/>
            </p:cNvSpPr>
            <p:nvPr/>
          </p:nvSpPr>
          <p:spPr bwMode="auto">
            <a:xfrm>
              <a:off x="144" y="144"/>
              <a:ext cx="5470" cy="2984"/>
            </a:xfrm>
            <a:prstGeom prst="roundRect">
              <a:avLst>
                <a:gd name="adj" fmla="val 3787"/>
              </a:avLst>
            </a:prstGeom>
            <a:solidFill>
              <a:srgbClr val="ADC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Geneva" pitchFamily="28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Geneva" pitchFamily="28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Geneva" pitchFamily="28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Geneva" pitchFamily="28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Geneva" pitchFamily="2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Geneva" pitchFamily="2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Geneva" pitchFamily="2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Geneva" pitchFamily="2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Geneva" pitchFamily="28" charset="-128"/>
                </a:defRPr>
              </a:lvl9pPr>
            </a:lstStyle>
            <a:p>
              <a:pPr algn="ctr"/>
              <a:endParaRPr lang="en-US" altLang="en-US">
                <a:solidFill>
                  <a:srgbClr val="ADCC2B"/>
                </a:solidFill>
              </a:endParaRPr>
            </a:p>
          </p:txBody>
        </p:sp>
        <p:pic>
          <p:nvPicPr>
            <p:cNvPr id="7177" name="Picture 12" descr="pattern_1_corner_38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58" r="15627"/>
            <a:stretch>
              <a:fillRect/>
            </a:stretch>
          </p:blipFill>
          <p:spPr bwMode="auto">
            <a:xfrm>
              <a:off x="2976" y="150"/>
              <a:ext cx="2635" cy="2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469900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3632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grpSp>
        <p:nvGrpSpPr>
          <p:cNvPr id="7173" name="Group 7"/>
          <p:cNvGrpSpPr>
            <a:grpSpLocks/>
          </p:cNvGrpSpPr>
          <p:nvPr/>
        </p:nvGrpSpPr>
        <p:grpSpPr bwMode="auto">
          <a:xfrm>
            <a:off x="5116513" y="6118225"/>
            <a:ext cx="3798887" cy="533400"/>
            <a:chOff x="1460" y="646"/>
            <a:chExt cx="6235" cy="874"/>
          </a:xfrm>
        </p:grpSpPr>
        <p:pic>
          <p:nvPicPr>
            <p:cNvPr id="7174" name="Picture 8" descr="SC UW 3CHoriz logo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102"/>
            <a:stretch>
              <a:fillRect/>
            </a:stretch>
          </p:blipFill>
          <p:spPr bwMode="auto">
            <a:xfrm>
              <a:off x="1460" y="795"/>
              <a:ext cx="4165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9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5" y="646"/>
              <a:ext cx="2040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914400"/>
          </a:xfrm>
          <a:prstGeom prst="roundRect">
            <a:avLst>
              <a:gd name="adj" fmla="val 16667"/>
            </a:avLst>
          </a:prstGeom>
          <a:solidFill>
            <a:srgbClr val="ADC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458788" y="1752600"/>
            <a:ext cx="8226425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1214438"/>
            <a:ext cx="8207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819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249238"/>
            <a:ext cx="84582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grpSp>
        <p:nvGrpSpPr>
          <p:cNvPr id="8198" name="Group 7"/>
          <p:cNvGrpSpPr>
            <a:grpSpLocks/>
          </p:cNvGrpSpPr>
          <p:nvPr/>
        </p:nvGrpSpPr>
        <p:grpSpPr bwMode="auto">
          <a:xfrm>
            <a:off x="5116513" y="6118225"/>
            <a:ext cx="3798887" cy="533400"/>
            <a:chOff x="1460" y="646"/>
            <a:chExt cx="6235" cy="874"/>
          </a:xfrm>
        </p:grpSpPr>
        <p:pic>
          <p:nvPicPr>
            <p:cNvPr id="8199" name="Picture 8" descr="SC UW 3CHoriz logo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102"/>
            <a:stretch>
              <a:fillRect/>
            </a:stretch>
          </p:blipFill>
          <p:spPr bwMode="auto">
            <a:xfrm>
              <a:off x="1460" y="795"/>
              <a:ext cx="4165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5" y="646"/>
              <a:ext cx="2040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rgbClr val="52535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5"/>
          <p:cNvGrpSpPr>
            <a:grpSpLocks/>
          </p:cNvGrpSpPr>
          <p:nvPr/>
        </p:nvGrpSpPr>
        <p:grpSpPr bwMode="auto">
          <a:xfrm>
            <a:off x="228600" y="212725"/>
            <a:ext cx="8858250" cy="4752975"/>
            <a:chOff x="144" y="134"/>
            <a:chExt cx="5580" cy="2994"/>
          </a:xfrm>
        </p:grpSpPr>
        <p:sp>
          <p:nvSpPr>
            <p:cNvPr id="9224" name="AutoShape 6"/>
            <p:cNvSpPr>
              <a:spLocks noChangeArrowheads="1"/>
            </p:cNvSpPr>
            <p:nvPr/>
          </p:nvSpPr>
          <p:spPr bwMode="auto">
            <a:xfrm>
              <a:off x="144" y="144"/>
              <a:ext cx="5470" cy="2984"/>
            </a:xfrm>
            <a:prstGeom prst="roundRect">
              <a:avLst>
                <a:gd name="adj" fmla="val 3787"/>
              </a:avLst>
            </a:prstGeom>
            <a:solidFill>
              <a:srgbClr val="DE6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Geneva" pitchFamily="28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Geneva" pitchFamily="28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Geneva" pitchFamily="28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Geneva" pitchFamily="28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Geneva" pitchFamily="2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Geneva" pitchFamily="2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Geneva" pitchFamily="2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Geneva" pitchFamily="2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Geneva" pitchFamily="28" charset="-128"/>
                </a:defRPr>
              </a:lvl9pPr>
            </a:lstStyle>
            <a:p>
              <a:pPr algn="ctr"/>
              <a:endParaRPr lang="en-US" altLang="en-US">
                <a:solidFill>
                  <a:srgbClr val="ADCC2B"/>
                </a:solidFill>
              </a:endParaRPr>
            </a:p>
          </p:txBody>
        </p:sp>
        <p:pic>
          <p:nvPicPr>
            <p:cNvPr id="9225" name="Picture 7" descr="pattern_2_corner_w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55" r="20454"/>
            <a:stretch>
              <a:fillRect/>
            </a:stretch>
          </p:blipFill>
          <p:spPr bwMode="auto">
            <a:xfrm>
              <a:off x="2784" y="134"/>
              <a:ext cx="2940" cy="2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3429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2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3632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grpSp>
        <p:nvGrpSpPr>
          <p:cNvPr id="9221" name="Group 7"/>
          <p:cNvGrpSpPr>
            <a:grpSpLocks/>
          </p:cNvGrpSpPr>
          <p:nvPr/>
        </p:nvGrpSpPr>
        <p:grpSpPr bwMode="auto">
          <a:xfrm>
            <a:off x="5116513" y="6118225"/>
            <a:ext cx="3798887" cy="533400"/>
            <a:chOff x="1460" y="646"/>
            <a:chExt cx="6235" cy="874"/>
          </a:xfrm>
        </p:grpSpPr>
        <p:pic>
          <p:nvPicPr>
            <p:cNvPr id="9222" name="Picture 8" descr="SC UW 3CHoriz logo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102"/>
            <a:stretch>
              <a:fillRect/>
            </a:stretch>
          </p:blipFill>
          <p:spPr bwMode="auto">
            <a:xfrm>
              <a:off x="1460" y="795"/>
              <a:ext cx="4165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9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5" y="646"/>
              <a:ext cx="2040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7"/>
          <p:cNvSpPr>
            <a:spLocks noChangeArrowheads="1"/>
          </p:cNvSpPr>
          <p:nvPr/>
        </p:nvSpPr>
        <p:spPr bwMode="auto">
          <a:xfrm>
            <a:off x="228600" y="228600"/>
            <a:ext cx="8686800" cy="914400"/>
          </a:xfrm>
          <a:prstGeom prst="roundRect">
            <a:avLst>
              <a:gd name="adj" fmla="val 16667"/>
            </a:avLst>
          </a:prstGeom>
          <a:solidFill>
            <a:srgbClr val="DE62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pitchFamily="28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458788" y="1752600"/>
            <a:ext cx="8226425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1214438"/>
            <a:ext cx="8207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1024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249238"/>
            <a:ext cx="84582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grpSp>
        <p:nvGrpSpPr>
          <p:cNvPr id="10246" name="Group 7"/>
          <p:cNvGrpSpPr>
            <a:grpSpLocks/>
          </p:cNvGrpSpPr>
          <p:nvPr/>
        </p:nvGrpSpPr>
        <p:grpSpPr bwMode="auto">
          <a:xfrm>
            <a:off x="5116513" y="6118225"/>
            <a:ext cx="3798887" cy="533400"/>
            <a:chOff x="1460" y="646"/>
            <a:chExt cx="6235" cy="874"/>
          </a:xfrm>
        </p:grpSpPr>
        <p:pic>
          <p:nvPicPr>
            <p:cNvPr id="10247" name="Picture 8" descr="SC UW 3CHoriz logo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102"/>
            <a:stretch>
              <a:fillRect/>
            </a:stretch>
          </p:blipFill>
          <p:spPr bwMode="auto">
            <a:xfrm>
              <a:off x="1460" y="795"/>
              <a:ext cx="4165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5" y="646"/>
              <a:ext cx="2040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rgbClr val="52535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52535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edsresresilience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pedsresresilience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0" y="1866242"/>
            <a:ext cx="7952389" cy="3555060"/>
            <a:chOff x="886811" y="1866242"/>
            <a:chExt cx="7952389" cy="3555060"/>
          </a:xfrm>
        </p:grpSpPr>
        <p:pic>
          <p:nvPicPr>
            <p:cNvPr id="3" name="Picture 2" descr="Logo-01.jpe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8667" y="1866242"/>
              <a:ext cx="4690533" cy="3555060"/>
            </a:xfrm>
            <a:prstGeom prst="rect">
              <a:avLst/>
            </a:prstGeom>
          </p:spPr>
        </p:pic>
        <p:pic>
          <p:nvPicPr>
            <p:cNvPr id="8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811" y="3784884"/>
              <a:ext cx="3124200" cy="1015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524" y="457200"/>
            <a:ext cx="8372475" cy="23622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660066"/>
                </a:solidFill>
              </a:rPr>
              <a:t>Burnout in Pediatric Residents </a:t>
            </a:r>
            <a:r>
              <a:rPr lang="en-US" sz="3200" dirty="0" smtClean="0">
                <a:solidFill>
                  <a:srgbClr val="660066"/>
                </a:solidFill>
              </a:rPr>
              <a:t/>
            </a:r>
            <a:br>
              <a:rPr lang="en-US" sz="3200" dirty="0" smtClean="0">
                <a:solidFill>
                  <a:srgbClr val="660066"/>
                </a:solidFill>
              </a:rPr>
            </a:br>
            <a:r>
              <a:rPr lang="en-US" sz="3200" dirty="0" smtClean="0">
                <a:solidFill>
                  <a:srgbClr val="525353"/>
                </a:solidFill>
              </a:rPr>
              <a:t>A National Survey to Inform Future Interventions</a:t>
            </a:r>
            <a:endParaRPr lang="en-US" sz="3200" dirty="0">
              <a:solidFill>
                <a:srgbClr val="525353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5334000"/>
            <a:ext cx="9144000" cy="1371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smtClean="0"/>
              <a:t>John D Mahan, Maneesh Batra, </a:t>
            </a:r>
            <a:r>
              <a:rPr lang="en-US" sz="2000" dirty="0"/>
              <a:t>Kathi J. </a:t>
            </a:r>
            <a:r>
              <a:rPr lang="en-US" sz="2000" dirty="0" smtClean="0"/>
              <a:t>Kemper, </a:t>
            </a:r>
            <a:r>
              <a:rPr lang="en-US" sz="2000" dirty="0"/>
              <a:t>Hilary </a:t>
            </a:r>
            <a:r>
              <a:rPr lang="en-US" sz="2000" dirty="0" err="1" smtClean="0"/>
              <a:t>McClafferty</a:t>
            </a:r>
            <a:r>
              <a:rPr lang="en-US" sz="2000" dirty="0" smtClean="0"/>
              <a:t>, Charles Schubert, </a:t>
            </a:r>
            <a:r>
              <a:rPr lang="en-US" sz="2000" dirty="0"/>
              <a:t>Janet </a:t>
            </a:r>
            <a:r>
              <a:rPr lang="en-US" sz="2000" dirty="0" smtClean="0"/>
              <a:t>Serwint, Betty Staples, Paria Wilson, Alan Schwartz.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For </a:t>
            </a:r>
            <a:r>
              <a:rPr lang="en-US" sz="2000" dirty="0"/>
              <a:t>the </a:t>
            </a:r>
            <a:r>
              <a:rPr lang="en-US" sz="2000" b="1" i="1" dirty="0">
                <a:solidFill>
                  <a:srgbClr val="7030A0"/>
                </a:solidFill>
              </a:rPr>
              <a:t>Pediatric Resident Burnout – Resilience Study </a:t>
            </a:r>
            <a:r>
              <a:rPr lang="en-US" sz="2000" b="1" i="1" dirty="0" smtClean="0">
                <a:solidFill>
                  <a:srgbClr val="7030A0"/>
                </a:solidFill>
              </a:rPr>
              <a:t>Consortium</a:t>
            </a:r>
          </a:p>
          <a:p>
            <a:pPr>
              <a:spcBef>
                <a:spcPts val="0"/>
              </a:spcBef>
            </a:pPr>
            <a:endParaRPr lang="en-US" sz="2000" b="1" i="1" dirty="0">
              <a:solidFill>
                <a:srgbClr val="7030A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 </a:t>
            </a:r>
            <a:endParaRPr lang="en-US" sz="1600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0054" y="6324600"/>
            <a:ext cx="8207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52535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525353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525353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525353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525353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525353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525353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525353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525353"/>
                </a:solidFill>
                <a:latin typeface="+mn-lt"/>
                <a:cs typeface="+mn-cs"/>
              </a:defRPr>
            </a:lvl9pPr>
          </a:lstStyle>
          <a:p>
            <a:pPr marL="0" indent="0" algn="ctr"/>
            <a:r>
              <a:rPr lang="en-US" b="1" kern="0" dirty="0" smtClean="0">
                <a:solidFill>
                  <a:srgbClr val="C00000"/>
                </a:solidFill>
                <a:hlinkClick r:id="rId4"/>
              </a:rPr>
              <a:t>http://pedsresresilience.com</a:t>
            </a:r>
            <a:endParaRPr lang="en-US" b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0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14277"/>
            <a:ext cx="8458200" cy="868362"/>
          </a:xfrm>
        </p:spPr>
        <p:txBody>
          <a:bodyPr/>
          <a:lstStyle/>
          <a:p>
            <a:r>
              <a:rPr lang="en-US" sz="3200" b="0" dirty="0" smtClean="0"/>
              <a:t>Resident Personal </a:t>
            </a:r>
            <a:r>
              <a:rPr lang="en-US" sz="3200" dirty="0"/>
              <a:t>A</a:t>
            </a:r>
            <a:r>
              <a:rPr lang="en-US" sz="3200" b="0" dirty="0" smtClean="0"/>
              <a:t>ttributes and Burnout</a:t>
            </a:r>
            <a:endParaRPr lang="en-US" sz="3200" b="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257426"/>
              </p:ext>
            </p:extLst>
          </p:nvPr>
        </p:nvGraphicFramePr>
        <p:xfrm>
          <a:off x="152400" y="2133600"/>
          <a:ext cx="8915398" cy="3790908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572000"/>
                <a:gridCol w="762000"/>
                <a:gridCol w="1600200"/>
                <a:gridCol w="1066800"/>
                <a:gridCol w="914398"/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smtClean="0">
                          <a:solidFill>
                            <a:srgbClr val="660066"/>
                          </a:solidFill>
                          <a:effectLst/>
                          <a:latin typeface="+mj-lt"/>
                        </a:rPr>
                        <a:t>Resident Personal</a:t>
                      </a:r>
                      <a:r>
                        <a:rPr lang="sk-SK" sz="2000" u="none" strike="noStrike" baseline="0" dirty="0" smtClean="0">
                          <a:solidFill>
                            <a:srgbClr val="660066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sk-SK" sz="2000" u="none" strike="noStrike" dirty="0" smtClean="0">
                          <a:solidFill>
                            <a:srgbClr val="660066"/>
                          </a:solidFill>
                          <a:effectLst/>
                          <a:latin typeface="+mj-lt"/>
                        </a:rPr>
                        <a:t>Attribute </a:t>
                      </a: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 dirty="0" smtClean="0">
                          <a:solidFill>
                            <a:srgbClr val="660066"/>
                          </a:solidFill>
                          <a:effectLst/>
                          <a:latin typeface="+mj-lt"/>
                        </a:rPr>
                        <a:t>Scale Score</a:t>
                      </a:r>
                      <a:r>
                        <a:rPr lang="sk-SK" sz="1400" u="none" strike="noStrike" baseline="0" dirty="0" smtClean="0">
                          <a:solidFill>
                            <a:srgbClr val="660066"/>
                          </a:solidFill>
                          <a:effectLst/>
                          <a:latin typeface="+mj-lt"/>
                        </a:rPr>
                        <a:t> Range</a:t>
                      </a:r>
                      <a:endParaRPr lang="sk-SK" sz="1400" u="none" strike="noStrike" dirty="0" smtClean="0">
                        <a:solidFill>
                          <a:srgbClr val="660066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u="none" strike="noStrike" dirty="0" smtClean="0">
                          <a:solidFill>
                            <a:srgbClr val="660066"/>
                          </a:solidFill>
                          <a:effectLst/>
                          <a:latin typeface="+mj-lt"/>
                        </a:rPr>
                        <a:t>No Burnout (n=750)</a:t>
                      </a: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u="none" strike="noStrike" dirty="0" smtClean="0">
                          <a:solidFill>
                            <a:srgbClr val="660066"/>
                          </a:solidFill>
                          <a:effectLst/>
                          <a:latin typeface="+mj-lt"/>
                        </a:rPr>
                        <a:t>Burnout (n=940)</a:t>
                      </a: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solidFill>
                            <a:srgbClr val="660066"/>
                          </a:solidFill>
                          <a:effectLst/>
                          <a:latin typeface="+mj-lt"/>
                        </a:rPr>
                        <a:t>p</a:t>
                      </a:r>
                      <a:r>
                        <a:rPr lang="is-IS" sz="2000" u="none" strike="noStrike" dirty="0" smtClean="0">
                          <a:solidFill>
                            <a:srgbClr val="660066"/>
                          </a:solidFill>
                          <a:effectLst/>
                          <a:latin typeface="+mj-lt"/>
                        </a:rPr>
                        <a:t>-value</a:t>
                      </a:r>
                    </a:p>
                  </a:txBody>
                  <a:tcPr marL="9348" marR="9348" marT="9348" marB="0" anchor="b"/>
                </a:tc>
              </a:tr>
              <a:tr h="219252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baseline="0" dirty="0" err="1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Physical</a:t>
                      </a:r>
                      <a:r>
                        <a:rPr lang="de-DE" sz="1800" b="0" i="0" u="none" strike="noStrike" baseline="0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1800" b="0" i="0" u="none" strike="noStrike" baseline="0" dirty="0" err="1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Health</a:t>
                      </a:r>
                      <a:r>
                        <a:rPr lang="de-DE" sz="1800" b="0" i="0" u="none" strike="noStrike" baseline="0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 (PROMIS) Score </a:t>
                      </a:r>
                      <a:endParaRPr lang="de-DE" sz="1800" b="1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16-68</a:t>
                      </a:r>
                      <a:endParaRPr lang="de-DE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47.4</a:t>
                      </a:r>
                      <a:endParaRPr lang="hr-HR" sz="20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47.4</a:t>
                      </a:r>
                      <a:endParaRPr lang="hr-HR" sz="20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0.924</a:t>
                      </a:r>
                      <a:endParaRPr lang="hr-HR" sz="20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</a:tr>
              <a:tr h="57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Mental Health (PROMIS) Score</a:t>
                      </a:r>
                      <a:endParaRPr lang="en-US" sz="18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21-68</a:t>
                      </a:r>
                      <a:endParaRPr lang="en-US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47.0</a:t>
                      </a:r>
                      <a:endParaRPr lang="hr-HR" sz="20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43.7</a:t>
                      </a:r>
                      <a:endParaRPr lang="hr-HR" sz="20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 dirty="0" smtClean="0">
                          <a:solidFill>
                            <a:srgbClr val="DE6225"/>
                          </a:solidFill>
                          <a:effectLst/>
                          <a:latin typeface="+mj-lt"/>
                        </a:rPr>
                        <a:t>&lt;0.001</a:t>
                      </a:r>
                      <a:endParaRPr lang="hr-HR" sz="2000" b="0" i="0" u="none" strike="noStrike" dirty="0">
                        <a:solidFill>
                          <a:srgbClr val="DE6225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</a:tr>
              <a:tr h="57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Mindfulness (CAMS-R) Score</a:t>
                      </a:r>
                      <a:endParaRPr lang="en-US" sz="1800" b="1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4-40</a:t>
                      </a:r>
                      <a:endParaRPr lang="en-US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30.2</a:t>
                      </a:r>
                      <a:endParaRPr lang="en-US" sz="2000" dirty="0"/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26.5</a:t>
                      </a:r>
                      <a:endParaRPr lang="hr-HR" sz="20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 dirty="0" smtClean="0">
                          <a:solidFill>
                            <a:srgbClr val="DE6225"/>
                          </a:solidFill>
                          <a:effectLst/>
                          <a:latin typeface="+mj-lt"/>
                        </a:rPr>
                        <a:t>&lt;0.001</a:t>
                      </a:r>
                      <a:endParaRPr lang="hr-HR" sz="2000" b="0" i="0" u="none" strike="noStrike" dirty="0">
                        <a:solidFill>
                          <a:srgbClr val="DE6225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</a:tr>
              <a:tr h="38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Self-Compassion (Neff’s) Score</a:t>
                      </a:r>
                      <a:endParaRPr lang="en-US" sz="1800" b="1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1-5</a:t>
                      </a:r>
                      <a:endParaRPr lang="en-US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3.4</a:t>
                      </a:r>
                      <a:endParaRPr lang="en-US" sz="2000" dirty="0"/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525353"/>
                          </a:solidFill>
                          <a:latin typeface="+mj-lt"/>
                        </a:rPr>
                        <a:t>2.9</a:t>
                      </a:r>
                      <a:endParaRPr lang="en-US" sz="2000" dirty="0">
                        <a:solidFill>
                          <a:srgbClr val="525353"/>
                        </a:solidFill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DE6225"/>
                          </a:solidFill>
                          <a:latin typeface="+mj-lt"/>
                        </a:rPr>
                        <a:t>&lt;0.001</a:t>
                      </a:r>
                      <a:endParaRPr lang="en-US" sz="2000" dirty="0">
                        <a:solidFill>
                          <a:srgbClr val="DE6225"/>
                        </a:solidFill>
                        <a:latin typeface="+mj-lt"/>
                      </a:endParaRPr>
                    </a:p>
                  </a:txBody>
                  <a:tcPr marL="9348" marR="9348" marT="9348" marB="0" anchor="b"/>
                </a:tc>
              </a:tr>
              <a:tr h="181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Resilience (BRS) Score</a:t>
                      </a:r>
                      <a:endParaRPr lang="en-US" sz="1800" b="1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1-5</a:t>
                      </a:r>
                      <a:endParaRPr lang="en-US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3.8</a:t>
                      </a:r>
                      <a:endParaRPr lang="en-US" sz="2000" dirty="0"/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525353"/>
                          </a:solidFill>
                          <a:latin typeface="+mj-lt"/>
                        </a:rPr>
                        <a:t>3.5</a:t>
                      </a:r>
                      <a:endParaRPr lang="en-US" sz="2000" dirty="0">
                        <a:solidFill>
                          <a:srgbClr val="525353"/>
                        </a:solidFill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DE6225"/>
                          </a:solidFill>
                          <a:latin typeface="+mj-lt"/>
                        </a:rPr>
                        <a:t>&lt;0.001</a:t>
                      </a:r>
                      <a:endParaRPr lang="en-US" sz="2000" dirty="0">
                        <a:solidFill>
                          <a:srgbClr val="DE6225"/>
                        </a:solidFill>
                        <a:latin typeface="+mj-lt"/>
                      </a:endParaRPr>
                    </a:p>
                  </a:txBody>
                  <a:tcPr marL="9348" marR="9348" marT="9348" marB="0" anchor="b"/>
                </a:tc>
              </a:tr>
              <a:tr h="1710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Calm &amp; Compassionate</a:t>
                      </a:r>
                      <a:r>
                        <a:rPr lang="en-US" sz="1800" u="none" strike="noStrike" baseline="0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 Care Scale Score</a:t>
                      </a:r>
                      <a:endParaRPr lang="en-US" sz="1800" b="1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0-100</a:t>
                      </a:r>
                      <a:endParaRPr lang="en-US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65.5</a:t>
                      </a:r>
                      <a:endParaRPr lang="en-US" sz="2000" dirty="0"/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525353"/>
                          </a:solidFill>
                          <a:latin typeface="+mj-lt"/>
                        </a:rPr>
                        <a:t>58.4</a:t>
                      </a:r>
                      <a:endParaRPr lang="en-US" sz="2000" dirty="0">
                        <a:solidFill>
                          <a:srgbClr val="525353"/>
                        </a:solidFill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DE6225"/>
                          </a:solidFill>
                          <a:latin typeface="+mj-lt"/>
                        </a:rPr>
                        <a:t>&lt;0.001</a:t>
                      </a:r>
                      <a:endParaRPr lang="en-US" sz="2000" dirty="0">
                        <a:solidFill>
                          <a:srgbClr val="DE6225"/>
                        </a:solidFill>
                        <a:latin typeface="+mj-lt"/>
                      </a:endParaRPr>
                    </a:p>
                  </a:txBody>
                  <a:tcPr marL="9348" marR="9348" marT="9348" marB="0" anchor="b"/>
                </a:tc>
              </a:tr>
              <a:tr h="163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Empathy</a:t>
                      </a:r>
                      <a:r>
                        <a:rPr lang="en-US" sz="1800" u="none" strike="noStrike" baseline="0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 (IRI-Perspective Taking) Score</a:t>
                      </a:r>
                      <a:endParaRPr lang="en-US" sz="1800" b="1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0-28</a:t>
                      </a:r>
                      <a:endParaRPr lang="en-US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19.2</a:t>
                      </a:r>
                      <a:endParaRPr lang="en-US" sz="2000" dirty="0"/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525353"/>
                          </a:solidFill>
                          <a:latin typeface="+mj-lt"/>
                        </a:rPr>
                        <a:t>18.3</a:t>
                      </a:r>
                      <a:endParaRPr lang="en-US" sz="2000" dirty="0">
                        <a:solidFill>
                          <a:srgbClr val="525353"/>
                        </a:solidFill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DE6225"/>
                          </a:solidFill>
                          <a:latin typeface="+mj-lt"/>
                        </a:rPr>
                        <a:t>&lt;0.001</a:t>
                      </a:r>
                      <a:endParaRPr lang="en-US" sz="2000" dirty="0">
                        <a:solidFill>
                          <a:srgbClr val="DE6225"/>
                        </a:solidFill>
                        <a:latin typeface="+mj-lt"/>
                      </a:endParaRPr>
                    </a:p>
                  </a:txBody>
                  <a:tcPr marL="9348" marR="9348" marT="9348" marB="0" anchor="b"/>
                </a:tc>
              </a:tr>
              <a:tr h="163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Empathy (IRI-Empathetic Concern) Score</a:t>
                      </a:r>
                      <a:endParaRPr lang="en-US" sz="18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0-28</a:t>
                      </a:r>
                      <a:endParaRPr lang="en-US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23.3</a:t>
                      </a:r>
                      <a:endParaRPr lang="en-US" sz="2000" b="0" dirty="0"/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525353"/>
                          </a:solidFill>
                          <a:latin typeface="+mj-lt"/>
                        </a:rPr>
                        <a:t>21.8</a:t>
                      </a:r>
                      <a:endParaRPr lang="en-US" sz="2000" b="0" dirty="0">
                        <a:solidFill>
                          <a:srgbClr val="525353"/>
                        </a:solidFill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rgbClr val="DE6225"/>
                          </a:solidFill>
                          <a:latin typeface="+mn-lt"/>
                          <a:ea typeface="+mn-ea"/>
                          <a:cs typeface="+mn-cs"/>
                        </a:rPr>
                        <a:t>&lt;0.001</a:t>
                      </a:r>
                    </a:p>
                  </a:txBody>
                  <a:tcPr marL="9348" marR="9348" marT="9348" marB="0" anchor="b"/>
                </a:tc>
              </a:tr>
              <a:tr h="163164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525353"/>
                        </a:solidFill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DE6225"/>
                        </a:solidFill>
                        <a:latin typeface="+mj-lt"/>
                      </a:endParaRPr>
                    </a:p>
                  </a:txBody>
                  <a:tcPr marL="9348" marR="9348" marT="9348" marB="0" anchor="b"/>
                </a:tc>
              </a:tr>
              <a:tr h="163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Stress (Cohen’s </a:t>
                      </a:r>
                      <a:r>
                        <a:rPr lang="en-US" sz="1800" b="0" i="0" u="none" strike="noStrike" baseline="0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Scale) Score</a:t>
                      </a:r>
                      <a:endParaRPr lang="en-US" sz="18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0-40</a:t>
                      </a:r>
                      <a:endParaRPr lang="en-US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12.8</a:t>
                      </a:r>
                      <a:endParaRPr lang="en-US" sz="2000" dirty="0"/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18.7</a:t>
                      </a:r>
                      <a:endParaRPr lang="hr-HR" sz="20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 dirty="0" smtClean="0">
                          <a:solidFill>
                            <a:srgbClr val="DE6225"/>
                          </a:solidFill>
                          <a:effectLst/>
                          <a:latin typeface="+mj-lt"/>
                        </a:rPr>
                        <a:t>&lt;0.001</a:t>
                      </a:r>
                      <a:endParaRPr lang="hr-HR" sz="2000" b="0" i="0" u="none" strike="noStrike" dirty="0">
                        <a:solidFill>
                          <a:srgbClr val="DE6225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55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 </a:t>
            </a:r>
            <a:r>
              <a:rPr lang="en-US" dirty="0" smtClean="0"/>
              <a:t>Associations with Burnout</a:t>
            </a:r>
            <a:endParaRPr lang="en-US" dirty="0"/>
          </a:p>
        </p:txBody>
      </p:sp>
      <p:pic>
        <p:nvPicPr>
          <p:cNvPr id="4" name="Content Placeholder 3" descr="burnout-predictors.tiff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"/>
          <a:stretch/>
        </p:blipFill>
        <p:spPr>
          <a:xfrm>
            <a:off x="228600" y="1600200"/>
            <a:ext cx="873453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3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PRB-RSC Demographics 2016 </a:t>
            </a:r>
            <a:r>
              <a:rPr lang="en-US" sz="3200" dirty="0" err="1" smtClean="0"/>
              <a:t>vrs</a:t>
            </a:r>
            <a:r>
              <a:rPr lang="en-US" sz="3200" dirty="0" smtClean="0"/>
              <a:t> 2017</a:t>
            </a:r>
            <a:endParaRPr lang="en-US" sz="3200" dirty="0"/>
          </a:p>
        </p:txBody>
      </p:sp>
      <p:pic>
        <p:nvPicPr>
          <p:cNvPr id="2050" name="Picture 2" descr="C:\Users\mahanj\AppData\Local\Microsoft\Windows\Temporary Internet Files\Content.Outlook\QJ7IVLKN\demograph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49054"/>
            <a:ext cx="4267200" cy="310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hanj\AppData\Local\Microsoft\Windows\Temporary Internet Files\Content.Outlook\QJ7IVLKN\over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3217"/>
            <a:ext cx="4038600" cy="293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00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PRB-RSC Burnout – Categorical Pediatrics </a:t>
            </a:r>
            <a:br>
              <a:rPr lang="en-US" sz="2800" dirty="0" smtClean="0"/>
            </a:br>
            <a:r>
              <a:rPr lang="en-US" sz="2800" dirty="0" smtClean="0"/>
              <a:t>by Training Year 2016 </a:t>
            </a:r>
            <a:r>
              <a:rPr lang="en-US" sz="2800" dirty="0" err="1" smtClean="0"/>
              <a:t>vrs</a:t>
            </a:r>
            <a:r>
              <a:rPr lang="en-US" sz="2800" dirty="0" smtClean="0"/>
              <a:t> 2017</a:t>
            </a:r>
            <a:endParaRPr lang="en-US" sz="2800" dirty="0"/>
          </a:p>
        </p:txBody>
      </p:sp>
      <p:pic>
        <p:nvPicPr>
          <p:cNvPr id="3074" name="Picture 2" descr="C:\Users\mahanj\AppData\Local\Microsoft\Windows\Temporary Internet Files\Content.Outlook\QJ7IVLKN\categoric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60418"/>
            <a:ext cx="4114800" cy="299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hanj\AppData\Local\Microsoft\Windows\Temporary Internet Files\Content.Outlook\QJ7IVLKN\medpe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650672"/>
            <a:ext cx="4267199" cy="310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1390149"/>
            <a:ext cx="1656223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Pediatrics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69761" y="3029427"/>
            <a:ext cx="3159839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Medicine- Pediatrics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5933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PRB-RSC Program Reports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709" y="990600"/>
            <a:ext cx="4960691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8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PRB-RSC Program Reports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1"/>
            <a:ext cx="435661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67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868362"/>
          </a:xfrm>
        </p:spPr>
        <p:txBody>
          <a:bodyPr/>
          <a:lstStyle/>
          <a:p>
            <a:r>
              <a:rPr lang="en-US" b="0" dirty="0" smtClean="0"/>
              <a:t>Future</a:t>
            </a:r>
            <a:br>
              <a:rPr lang="en-US" b="0" dirty="0" smtClean="0"/>
            </a:br>
            <a:r>
              <a:rPr lang="en-US" b="0" dirty="0" smtClean="0"/>
              <a:t>Developments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153400" cy="4114800"/>
          </a:xfrm>
        </p:spPr>
        <p:txBody>
          <a:bodyPr anchor="t"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smtClean="0"/>
              <a:t>Research/Scholarship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smtClean="0"/>
              <a:t>Wilson P. 2016 Program Wellness Interventions - accepted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smtClean="0"/>
              <a:t>Batra M. 2016 Burnout in Pediatric Residents – TBS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smtClean="0"/>
              <a:t>Reed S. 2016 Predictors of Burnout – submitted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smtClean="0"/>
              <a:t>Staples B. Burnout Impact on Performance (Milestones) – TBS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smtClean="0"/>
              <a:t>Mahan J. Resilience in Pediatric Residents – TBS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smtClean="0"/>
              <a:t>Schwartz A. Key Burnout Questions in Pediatric Residents – TBS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smtClean="0"/>
              <a:t>Member Initiated Projects – </a:t>
            </a:r>
            <a:r>
              <a:rPr lang="en-US" b="1" i="1" dirty="0" smtClean="0">
                <a:solidFill>
                  <a:srgbClr val="002060"/>
                </a:solidFill>
              </a:rPr>
              <a:t>New Mechanism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Sox C. Mindfulness in Pediatric Residents – under review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Pitt M. Spirituality in Pediatric Residents – under construction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b="1" i="1" smtClean="0">
                <a:solidFill>
                  <a:srgbClr val="002060"/>
                </a:solidFill>
              </a:rPr>
              <a:t>You ????????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2400"/>
            <a:ext cx="329184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3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868362"/>
          </a:xfrm>
        </p:spPr>
        <p:txBody>
          <a:bodyPr/>
          <a:lstStyle/>
          <a:p>
            <a:r>
              <a:rPr lang="en-US" b="0" dirty="0" smtClean="0"/>
              <a:t>Future</a:t>
            </a:r>
            <a:br>
              <a:rPr lang="en-US" b="0" dirty="0" smtClean="0"/>
            </a:br>
            <a:r>
              <a:rPr lang="en-US" b="0" dirty="0" smtClean="0"/>
              <a:t>Developments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153400" cy="4114800"/>
          </a:xfrm>
        </p:spPr>
        <p:txBody>
          <a:bodyPr anchor="t"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smtClean="0"/>
              <a:t>Program Director Reports</a:t>
            </a:r>
          </a:p>
          <a:p>
            <a:pPr marL="914400" lvl="2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smtClean="0"/>
              <a:t>Interventional Trials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200" dirty="0" smtClean="0"/>
              <a:t>2018-2019 – Call for Proposals this Fall  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200" u="sng" dirty="0" smtClean="0"/>
              <a:t>Number to approve?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200" dirty="0" smtClean="0"/>
              <a:t>Participation offered to PRB-RSC sites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200" u="sng" dirty="0" smtClean="0"/>
              <a:t>Willingness to sign on!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259" y="304800"/>
            <a:ext cx="3991928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6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 Wellness Interventions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7951258" cy="4470400"/>
          </a:xfrm>
        </p:spPr>
      </p:pic>
      <p:sp>
        <p:nvSpPr>
          <p:cNvPr id="5" name="TextBox 4"/>
          <p:cNvSpPr txBox="1"/>
          <p:nvPr/>
        </p:nvSpPr>
        <p:spPr>
          <a:xfrm>
            <a:off x="1219200" y="1834039"/>
            <a:ext cx="6553200" cy="418576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Existing Evidence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i="1" dirty="0" smtClean="0">
                <a:solidFill>
                  <a:srgbClr val="002060"/>
                </a:solidFill>
              </a:rPr>
              <a:t>Scare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i="1" dirty="0" smtClean="0">
                <a:solidFill>
                  <a:srgbClr val="002060"/>
                </a:solidFill>
              </a:rPr>
              <a:t>Intervention Studies Support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Organizational/System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Modify clinical work processes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Individual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Self-Care (sleep, diet, exercise, support)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Mindfulness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Meditation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Yoga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Stress Management</a:t>
            </a:r>
          </a:p>
          <a:p>
            <a:r>
              <a:rPr lang="en-US" sz="2200" b="1" dirty="0" smtClean="0">
                <a:solidFill>
                  <a:srgbClr val="C00000"/>
                </a:solidFill>
              </a:rPr>
              <a:t>Opportunities</a:t>
            </a:r>
          </a:p>
          <a:p>
            <a:r>
              <a:rPr lang="en-US" sz="1400" i="1" dirty="0" smtClean="0">
                <a:solidFill>
                  <a:srgbClr val="002060"/>
                </a:solidFill>
              </a:rPr>
              <a:t>West C. Lancet 2016</a:t>
            </a:r>
            <a:endParaRPr lang="en-US" sz="1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33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228600" y="1760576"/>
            <a:ext cx="9905999" cy="529057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numCol="2" anchor="t"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>
              <a:defRPr/>
            </a:pPr>
            <a:r>
              <a:rPr lang="en-US" altLang="en-US" sz="1400" b="0" dirty="0" smtClean="0"/>
              <a:t>Albert Einstein College of Medicine</a:t>
            </a:r>
          </a:p>
          <a:p>
            <a:pPr>
              <a:defRPr/>
            </a:pPr>
            <a:r>
              <a:rPr lang="en-US" altLang="en-US" sz="1400" b="0" dirty="0" smtClean="0"/>
              <a:t>Baylor College of Medicine/Texas </a:t>
            </a:r>
            <a:r>
              <a:rPr lang="en-US" altLang="en-US" sz="1400" b="0" dirty="0" smtClean="0"/>
              <a:t>Children’s</a:t>
            </a:r>
            <a:endParaRPr lang="en-US" altLang="en-US" sz="1400" b="0" dirty="0">
              <a:solidFill>
                <a:srgbClr val="DE6225"/>
              </a:solidFill>
            </a:endParaRPr>
          </a:p>
          <a:p>
            <a:pPr>
              <a:defRPr/>
            </a:pPr>
            <a:r>
              <a:rPr lang="en-US" altLang="en-US" sz="1400" b="0" dirty="0" smtClean="0"/>
              <a:t>Boston Children’s Hospital</a:t>
            </a:r>
          </a:p>
          <a:p>
            <a:pPr>
              <a:defRPr/>
            </a:pPr>
            <a:r>
              <a:rPr lang="en-US" altLang="en-US" sz="1400" b="0" dirty="0" smtClean="0"/>
              <a:t>Carolinas Medical Center</a:t>
            </a:r>
          </a:p>
          <a:p>
            <a:pPr>
              <a:defRPr/>
            </a:pPr>
            <a:r>
              <a:rPr lang="en-US" altLang="en-US" sz="1400" b="0" dirty="0" smtClean="0"/>
              <a:t>Case Western/Rainbow Babies and Children's</a:t>
            </a:r>
            <a:endParaRPr lang="en-US" altLang="en-US" sz="1400" b="0" dirty="0"/>
          </a:p>
          <a:p>
            <a:pPr>
              <a:defRPr/>
            </a:pPr>
            <a:r>
              <a:rPr lang="en-US" altLang="en-US" sz="1400" b="0" dirty="0" err="1" smtClean="0"/>
              <a:t>Crozer</a:t>
            </a:r>
            <a:r>
              <a:rPr lang="en-US" altLang="en-US" sz="1400" b="0" dirty="0" smtClean="0"/>
              <a:t>-Chester Medical Center</a:t>
            </a:r>
          </a:p>
          <a:p>
            <a:pPr>
              <a:defRPr/>
            </a:pPr>
            <a:r>
              <a:rPr lang="en-US" altLang="en-US" sz="1400" b="0" dirty="0" smtClean="0">
                <a:solidFill>
                  <a:srgbClr val="DE6225"/>
                </a:solidFill>
              </a:rPr>
              <a:t>Dartmouth</a:t>
            </a:r>
          </a:p>
          <a:p>
            <a:pPr>
              <a:defRPr/>
            </a:pPr>
            <a:r>
              <a:rPr lang="en-US" altLang="en-US" sz="1400" b="0" dirty="0" smtClean="0"/>
              <a:t>Drexel/St Christopher’s</a:t>
            </a:r>
          </a:p>
          <a:p>
            <a:pPr>
              <a:defRPr/>
            </a:pPr>
            <a:r>
              <a:rPr lang="en-US" altLang="en-US" sz="1400" b="0" dirty="0" smtClean="0"/>
              <a:t>Duke </a:t>
            </a:r>
            <a:r>
              <a:rPr lang="en-US" altLang="en-US" sz="1400" b="0" dirty="0" smtClean="0"/>
              <a:t>U</a:t>
            </a:r>
          </a:p>
          <a:p>
            <a:pPr>
              <a:defRPr/>
            </a:pPr>
            <a:r>
              <a:rPr lang="en-US" altLang="en-US" sz="1400" b="0" dirty="0" err="1" smtClean="0"/>
              <a:t>Inova</a:t>
            </a:r>
            <a:r>
              <a:rPr lang="en-US" altLang="en-US" sz="1400" b="0" dirty="0" smtClean="0"/>
              <a:t> Fairfax Medical Campus</a:t>
            </a:r>
          </a:p>
          <a:p>
            <a:pPr>
              <a:defRPr/>
            </a:pPr>
            <a:r>
              <a:rPr lang="en-US" sz="1400" b="0" dirty="0">
                <a:solidFill>
                  <a:srgbClr val="DE6225"/>
                </a:solidFill>
              </a:rPr>
              <a:t>Jefferson Medical College/</a:t>
            </a:r>
            <a:r>
              <a:rPr lang="en-US" sz="1400" b="0" dirty="0" err="1">
                <a:solidFill>
                  <a:srgbClr val="DE6225"/>
                </a:solidFill>
              </a:rPr>
              <a:t>duPont</a:t>
            </a:r>
            <a:r>
              <a:rPr lang="en-US" sz="1400" b="0" dirty="0">
                <a:solidFill>
                  <a:srgbClr val="DE6225"/>
                </a:solidFill>
              </a:rPr>
              <a:t> Hospital for Children</a:t>
            </a:r>
            <a:endParaRPr lang="en-US" sz="1400" b="0" dirty="0">
              <a:solidFill>
                <a:srgbClr val="DE6225"/>
              </a:solidFill>
              <a:latin typeface="Arial"/>
            </a:endParaRPr>
          </a:p>
          <a:p>
            <a:pPr>
              <a:defRPr/>
            </a:pPr>
            <a:r>
              <a:rPr lang="en-US" altLang="en-US" sz="1400" b="0" dirty="0" smtClean="0"/>
              <a:t>Johns Hopkins U</a:t>
            </a:r>
          </a:p>
          <a:p>
            <a:pPr>
              <a:defRPr/>
            </a:pPr>
            <a:r>
              <a:rPr lang="en-US" altLang="en-US" sz="1400" b="0" dirty="0">
                <a:solidFill>
                  <a:srgbClr val="DE6225"/>
                </a:solidFill>
              </a:rPr>
              <a:t>Louisiana State </a:t>
            </a:r>
            <a:r>
              <a:rPr lang="en-US" altLang="en-US" sz="1400" b="0" dirty="0" smtClean="0">
                <a:solidFill>
                  <a:srgbClr val="DE6225"/>
                </a:solidFill>
              </a:rPr>
              <a:t>U </a:t>
            </a:r>
          </a:p>
          <a:p>
            <a:pPr>
              <a:defRPr/>
            </a:pPr>
            <a:r>
              <a:rPr lang="en-US" altLang="en-US" sz="1400" b="0" dirty="0" smtClean="0">
                <a:solidFill>
                  <a:srgbClr val="DE6225"/>
                </a:solidFill>
              </a:rPr>
              <a:t>Maine </a:t>
            </a:r>
            <a:r>
              <a:rPr lang="en-US" altLang="en-US" sz="1400" b="0" dirty="0">
                <a:solidFill>
                  <a:srgbClr val="DE6225"/>
                </a:solidFill>
              </a:rPr>
              <a:t>Medical Center</a:t>
            </a:r>
          </a:p>
          <a:p>
            <a:pPr>
              <a:defRPr/>
            </a:pPr>
            <a:r>
              <a:rPr lang="en-US" altLang="en-US" sz="1400" b="0" dirty="0" smtClean="0"/>
              <a:t>Mayo Clinic College of Medicine</a:t>
            </a:r>
          </a:p>
          <a:p>
            <a:pPr>
              <a:defRPr/>
            </a:pPr>
            <a:r>
              <a:rPr lang="en-US" altLang="en-US" sz="1400" b="0" dirty="0" smtClean="0"/>
              <a:t>Medical College of Wisconsin</a:t>
            </a:r>
          </a:p>
          <a:p>
            <a:pPr>
              <a:defRPr/>
            </a:pPr>
            <a:r>
              <a:rPr lang="en-US" altLang="en-US" sz="1400" b="0" dirty="0" smtClean="0">
                <a:solidFill>
                  <a:srgbClr val="DE6225"/>
                </a:solidFill>
              </a:rPr>
              <a:t>New York Presbyterian/Cornell</a:t>
            </a:r>
          </a:p>
          <a:p>
            <a:pPr>
              <a:defRPr/>
            </a:pPr>
            <a:r>
              <a:rPr lang="en-US" altLang="en-US" sz="1400" b="0" dirty="0" smtClean="0"/>
              <a:t>Northwestern </a:t>
            </a:r>
            <a:r>
              <a:rPr lang="en-US" altLang="en-US" sz="1400" b="0" dirty="0" smtClean="0"/>
              <a:t>U/Lurie Children's </a:t>
            </a:r>
          </a:p>
          <a:p>
            <a:pPr>
              <a:defRPr/>
            </a:pPr>
            <a:r>
              <a:rPr lang="en-US" altLang="en-US" sz="1400" b="0" dirty="0" smtClean="0"/>
              <a:t>Ohio State U/Nationwide Children's</a:t>
            </a:r>
          </a:p>
          <a:p>
            <a:pPr>
              <a:defRPr/>
            </a:pPr>
            <a:r>
              <a:rPr lang="en-US" altLang="en-US" sz="1400" b="0" dirty="0" smtClean="0">
                <a:solidFill>
                  <a:srgbClr val="DE6225"/>
                </a:solidFill>
              </a:rPr>
              <a:t>Rush U</a:t>
            </a:r>
          </a:p>
          <a:p>
            <a:pPr>
              <a:defRPr/>
            </a:pPr>
            <a:r>
              <a:rPr lang="en-US" altLang="en-US" sz="1400" b="0" dirty="0" smtClean="0">
                <a:solidFill>
                  <a:srgbClr val="00B0F0"/>
                </a:solidFill>
              </a:rPr>
              <a:t>Tufts Medical Center</a:t>
            </a:r>
          </a:p>
          <a:p>
            <a:pPr>
              <a:defRPr/>
            </a:pPr>
            <a:r>
              <a:rPr lang="en-US" altLang="en-US" sz="1400" b="0" dirty="0" smtClean="0">
                <a:solidFill>
                  <a:srgbClr val="DE6225"/>
                </a:solidFill>
              </a:rPr>
              <a:t>U </a:t>
            </a:r>
            <a:r>
              <a:rPr lang="en-US" altLang="en-US" sz="1400" b="0" dirty="0">
                <a:solidFill>
                  <a:srgbClr val="DE6225"/>
                </a:solidFill>
              </a:rPr>
              <a:t>of </a:t>
            </a:r>
            <a:r>
              <a:rPr lang="en-US" altLang="en-US" sz="1400" b="0" dirty="0" smtClean="0">
                <a:solidFill>
                  <a:srgbClr val="DE6225"/>
                </a:solidFill>
              </a:rPr>
              <a:t>Alabama</a:t>
            </a:r>
          </a:p>
          <a:p>
            <a:pPr>
              <a:defRPr/>
            </a:pPr>
            <a:r>
              <a:rPr lang="en-US" altLang="en-US" sz="1400" b="0" dirty="0" smtClean="0"/>
              <a:t>U of Arizona</a:t>
            </a:r>
            <a:endParaRPr lang="en-US" altLang="en-US" sz="1400" b="0" dirty="0" smtClean="0"/>
          </a:p>
          <a:p>
            <a:pPr>
              <a:defRPr/>
            </a:pPr>
            <a:endParaRPr lang="en-US" altLang="en-US" sz="1400" b="0" dirty="0">
              <a:solidFill>
                <a:srgbClr val="DE6225"/>
              </a:solidFill>
            </a:endParaRPr>
          </a:p>
          <a:p>
            <a:pPr>
              <a:defRPr/>
            </a:pPr>
            <a:endParaRPr lang="en-US" altLang="en-US" sz="1400" b="0" dirty="0" smtClean="0">
              <a:solidFill>
                <a:srgbClr val="DE6225"/>
              </a:solidFill>
            </a:endParaRPr>
          </a:p>
          <a:p>
            <a:pPr>
              <a:defRPr/>
            </a:pPr>
            <a:r>
              <a:rPr lang="en-US" altLang="en-US" sz="1400" b="0" dirty="0" smtClean="0">
                <a:solidFill>
                  <a:srgbClr val="DE6225"/>
                </a:solidFill>
              </a:rPr>
              <a:t> </a:t>
            </a:r>
          </a:p>
          <a:p>
            <a:pPr>
              <a:defRPr/>
            </a:pPr>
            <a:endParaRPr lang="en-US" altLang="en-US" sz="1400" b="0" dirty="0" smtClean="0">
              <a:solidFill>
                <a:srgbClr val="DE6225"/>
              </a:solidFill>
            </a:endParaRPr>
          </a:p>
          <a:p>
            <a:pPr>
              <a:defRPr/>
            </a:pPr>
            <a:endParaRPr lang="en-US" altLang="en-US" sz="1400" b="0" dirty="0" smtClean="0"/>
          </a:p>
          <a:p>
            <a:pPr>
              <a:defRPr/>
            </a:pPr>
            <a:endParaRPr lang="en-US" altLang="en-US" sz="1400" b="0" dirty="0" smtClean="0"/>
          </a:p>
          <a:p>
            <a:pPr>
              <a:defRPr/>
            </a:pPr>
            <a:endParaRPr lang="en-US" altLang="en-US" sz="1400" b="0" dirty="0"/>
          </a:p>
          <a:p>
            <a:pPr>
              <a:defRPr/>
            </a:pPr>
            <a:endParaRPr lang="en-US" altLang="en-US" sz="1400" b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314277"/>
            <a:ext cx="7416800" cy="868362"/>
          </a:xfrm>
        </p:spPr>
        <p:txBody>
          <a:bodyPr/>
          <a:lstStyle/>
          <a:p>
            <a:r>
              <a:rPr lang="en-US" dirty="0" smtClean="0"/>
              <a:t>Participating </a:t>
            </a:r>
            <a:r>
              <a:rPr lang="en-US" b="0" dirty="0" smtClean="0"/>
              <a:t>Institutions</a:t>
            </a:r>
            <a:endParaRPr lang="en-US" b="0" dirty="0"/>
          </a:p>
        </p:txBody>
      </p:sp>
      <p:sp>
        <p:nvSpPr>
          <p:cNvPr id="7" name="TextBox 33"/>
          <p:cNvSpPr txBox="1">
            <a:spLocks noChangeArrowheads="1"/>
          </p:cNvSpPr>
          <p:nvPr/>
        </p:nvSpPr>
        <p:spPr bwMode="auto">
          <a:xfrm>
            <a:off x="4572006" y="1760576"/>
            <a:ext cx="8153394" cy="504753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numCol="2" anchor="t"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>
              <a:defRPr/>
            </a:pPr>
            <a:r>
              <a:rPr lang="en-US" altLang="en-US" sz="1400" b="0" dirty="0" smtClean="0"/>
              <a:t>U of California Davis</a:t>
            </a:r>
          </a:p>
          <a:p>
            <a:pPr>
              <a:defRPr/>
            </a:pPr>
            <a:r>
              <a:rPr lang="en-US" altLang="en-US" sz="1400" b="0" dirty="0" smtClean="0"/>
              <a:t>U </a:t>
            </a:r>
            <a:r>
              <a:rPr lang="en-US" altLang="en-US" sz="1400" b="0" dirty="0"/>
              <a:t>of California Los Angeles/Mattel Children’s</a:t>
            </a:r>
          </a:p>
          <a:p>
            <a:pPr>
              <a:defRPr/>
            </a:pPr>
            <a:r>
              <a:rPr lang="en-US" altLang="en-US" sz="1400" b="0" dirty="0"/>
              <a:t>U of California San Diego/</a:t>
            </a:r>
            <a:r>
              <a:rPr lang="en-US" altLang="en-US" sz="1400" b="0" dirty="0" err="1"/>
              <a:t>Rady</a:t>
            </a:r>
            <a:r>
              <a:rPr lang="en-US" altLang="en-US" sz="1400" b="0" dirty="0"/>
              <a:t> Children’s</a:t>
            </a:r>
          </a:p>
          <a:p>
            <a:pPr>
              <a:defRPr/>
            </a:pPr>
            <a:r>
              <a:rPr lang="en-US" altLang="en-US" sz="1400" b="0" dirty="0" smtClean="0">
                <a:solidFill>
                  <a:srgbClr val="00B0F0"/>
                </a:solidFill>
              </a:rPr>
              <a:t>U of </a:t>
            </a:r>
            <a:r>
              <a:rPr lang="en-US" altLang="en-US" sz="1400" b="0" dirty="0" smtClean="0">
                <a:solidFill>
                  <a:srgbClr val="00B0F0"/>
                </a:solidFill>
              </a:rPr>
              <a:t>Chicago/ Corner </a:t>
            </a:r>
            <a:r>
              <a:rPr lang="en-US" altLang="en-US" sz="1400" b="0" dirty="0" smtClean="0">
                <a:solidFill>
                  <a:srgbClr val="00B0F0"/>
                </a:solidFill>
              </a:rPr>
              <a:t>Children’s Hospital</a:t>
            </a:r>
          </a:p>
          <a:p>
            <a:pPr>
              <a:defRPr/>
            </a:pPr>
            <a:r>
              <a:rPr lang="en-US" altLang="en-US" sz="1400" b="0" dirty="0" smtClean="0"/>
              <a:t>U of Cincinnati/Cincinnati Children’s</a:t>
            </a:r>
          </a:p>
          <a:p>
            <a:pPr>
              <a:defRPr/>
            </a:pPr>
            <a:r>
              <a:rPr lang="en-US" altLang="en-US" sz="1400" b="0" dirty="0" smtClean="0"/>
              <a:t>U of Colorado/Denver Children's</a:t>
            </a:r>
          </a:p>
          <a:p>
            <a:pPr>
              <a:defRPr/>
            </a:pPr>
            <a:r>
              <a:rPr lang="en-US" altLang="en-US" sz="1400" b="0" dirty="0" smtClean="0">
                <a:solidFill>
                  <a:srgbClr val="DE6225"/>
                </a:solidFill>
              </a:rPr>
              <a:t>U of Florida/</a:t>
            </a:r>
            <a:r>
              <a:rPr lang="en-US" altLang="en-US" sz="1400" b="0" dirty="0" err="1">
                <a:solidFill>
                  <a:srgbClr val="DE6225"/>
                </a:solidFill>
              </a:rPr>
              <a:t>Shands</a:t>
            </a:r>
            <a:r>
              <a:rPr lang="en-US" altLang="en-US" sz="1400" b="0" dirty="0">
                <a:solidFill>
                  <a:srgbClr val="DE6225"/>
                </a:solidFill>
              </a:rPr>
              <a:t> Hospital </a:t>
            </a:r>
          </a:p>
          <a:p>
            <a:pPr>
              <a:defRPr/>
            </a:pPr>
            <a:r>
              <a:rPr lang="en-US" altLang="en-US" sz="1400" b="0" dirty="0" smtClean="0"/>
              <a:t>U of </a:t>
            </a:r>
            <a:r>
              <a:rPr lang="en-US" altLang="en-US" sz="1400" b="0" dirty="0" smtClean="0"/>
              <a:t>Illinois - </a:t>
            </a:r>
            <a:r>
              <a:rPr lang="en-US" altLang="en-US" sz="1400" b="0" dirty="0" smtClean="0"/>
              <a:t>Chicago</a:t>
            </a:r>
          </a:p>
          <a:p>
            <a:pPr>
              <a:defRPr/>
            </a:pPr>
            <a:r>
              <a:rPr lang="en-US" altLang="en-US" sz="1400" b="0" dirty="0" smtClean="0">
                <a:solidFill>
                  <a:srgbClr val="C00000"/>
                </a:solidFill>
              </a:rPr>
              <a:t>U of Indiana</a:t>
            </a:r>
          </a:p>
          <a:p>
            <a:pPr>
              <a:defRPr/>
            </a:pPr>
            <a:r>
              <a:rPr lang="en-US" altLang="en-US" sz="1400" b="0" dirty="0" smtClean="0"/>
              <a:t>U </a:t>
            </a:r>
            <a:r>
              <a:rPr lang="en-US" altLang="en-US" sz="1400" b="0" dirty="0" smtClean="0"/>
              <a:t>of Kansas</a:t>
            </a:r>
          </a:p>
          <a:p>
            <a:pPr>
              <a:defRPr/>
            </a:pPr>
            <a:r>
              <a:rPr lang="en-US" altLang="en-US" sz="1400" b="0" dirty="0" smtClean="0"/>
              <a:t>U of Louisville</a:t>
            </a:r>
          </a:p>
          <a:p>
            <a:pPr>
              <a:defRPr/>
            </a:pPr>
            <a:r>
              <a:rPr lang="en-US" altLang="en-US" sz="1400" b="0" dirty="0" smtClean="0"/>
              <a:t>U of Michigan</a:t>
            </a:r>
          </a:p>
          <a:p>
            <a:pPr>
              <a:defRPr/>
            </a:pPr>
            <a:r>
              <a:rPr lang="en-US" altLang="en-US" sz="1400" b="0" dirty="0" smtClean="0"/>
              <a:t>U of Minnesota</a:t>
            </a:r>
          </a:p>
          <a:p>
            <a:pPr>
              <a:defRPr/>
            </a:pPr>
            <a:r>
              <a:rPr lang="en-US" altLang="en-US" sz="1400" b="0" dirty="0" smtClean="0"/>
              <a:t>U of New Mexico </a:t>
            </a:r>
          </a:p>
          <a:p>
            <a:pPr>
              <a:defRPr/>
            </a:pPr>
            <a:r>
              <a:rPr lang="en-US" altLang="en-US" sz="1400" b="0" dirty="0" smtClean="0"/>
              <a:t>U of </a:t>
            </a:r>
            <a:r>
              <a:rPr lang="en-US" altLang="en-US" sz="1400" b="0" dirty="0" smtClean="0"/>
              <a:t>Oklahoma - </a:t>
            </a:r>
            <a:r>
              <a:rPr lang="en-US" altLang="en-US" sz="1400" b="0" dirty="0" smtClean="0"/>
              <a:t>Oklahoma City</a:t>
            </a:r>
          </a:p>
          <a:p>
            <a:pPr>
              <a:defRPr/>
            </a:pPr>
            <a:r>
              <a:rPr lang="en-US" altLang="en-US" sz="1400" b="0" dirty="0" smtClean="0"/>
              <a:t>U of </a:t>
            </a:r>
            <a:r>
              <a:rPr lang="en-US" altLang="en-US" sz="1400" b="0" dirty="0" smtClean="0"/>
              <a:t>Oklahoma - </a:t>
            </a:r>
            <a:r>
              <a:rPr lang="en-US" altLang="en-US" sz="1400" b="0" dirty="0" smtClean="0"/>
              <a:t>Tulsa</a:t>
            </a:r>
          </a:p>
          <a:p>
            <a:pPr>
              <a:defRPr/>
            </a:pPr>
            <a:r>
              <a:rPr lang="en-US" altLang="en-US" sz="1400" b="0" dirty="0" smtClean="0"/>
              <a:t>U of Pennsylvania/Children's </a:t>
            </a:r>
            <a:r>
              <a:rPr lang="en-US" altLang="en-US" sz="1400" b="0" dirty="0" smtClean="0"/>
              <a:t>Philadelphia</a:t>
            </a:r>
            <a:endParaRPr lang="en-US" altLang="en-US" sz="1400" b="0" dirty="0" smtClean="0"/>
          </a:p>
          <a:p>
            <a:pPr>
              <a:defRPr/>
            </a:pPr>
            <a:r>
              <a:rPr lang="en-US" altLang="en-US" sz="1400" b="0" dirty="0" smtClean="0">
                <a:solidFill>
                  <a:srgbClr val="00B0F0"/>
                </a:solidFill>
              </a:rPr>
              <a:t>U of Pittsburgh </a:t>
            </a:r>
          </a:p>
          <a:p>
            <a:pPr>
              <a:defRPr/>
            </a:pPr>
            <a:r>
              <a:rPr lang="en-US" altLang="en-US" sz="1400" b="0" dirty="0" smtClean="0">
                <a:solidFill>
                  <a:srgbClr val="DE6225"/>
                </a:solidFill>
              </a:rPr>
              <a:t>U </a:t>
            </a:r>
            <a:r>
              <a:rPr lang="en-US" altLang="en-US" sz="1400" b="0" dirty="0">
                <a:solidFill>
                  <a:srgbClr val="DE6225"/>
                </a:solidFill>
              </a:rPr>
              <a:t>of South Alabama </a:t>
            </a:r>
            <a:endParaRPr lang="en-US" altLang="en-US" sz="1400" b="0" dirty="0" smtClean="0">
              <a:solidFill>
                <a:srgbClr val="DE6225"/>
              </a:solidFill>
            </a:endParaRPr>
          </a:p>
          <a:p>
            <a:pPr>
              <a:defRPr/>
            </a:pPr>
            <a:r>
              <a:rPr lang="en-US" altLang="en-US" sz="1400" b="0" dirty="0" smtClean="0"/>
              <a:t>U of Washington/Seattle Children's</a:t>
            </a:r>
          </a:p>
          <a:p>
            <a:pPr>
              <a:defRPr/>
            </a:pPr>
            <a:r>
              <a:rPr lang="en-US" altLang="en-US" sz="1400" b="0" dirty="0" smtClean="0"/>
              <a:t>U of </a:t>
            </a:r>
            <a:r>
              <a:rPr lang="en-US" altLang="en-US" sz="1400" b="0" dirty="0" smtClean="0"/>
              <a:t>Wisconsin</a:t>
            </a:r>
          </a:p>
          <a:p>
            <a:pPr>
              <a:defRPr/>
            </a:pPr>
            <a:r>
              <a:rPr lang="en-US" altLang="en-US" sz="1400" b="0" dirty="0" smtClean="0">
                <a:solidFill>
                  <a:srgbClr val="DE6225"/>
                </a:solidFill>
              </a:rPr>
              <a:t>Virginia Tech – </a:t>
            </a:r>
            <a:r>
              <a:rPr lang="en-US" altLang="en-US" sz="1400" b="0" dirty="0" err="1" smtClean="0">
                <a:solidFill>
                  <a:srgbClr val="DE6225"/>
                </a:solidFill>
              </a:rPr>
              <a:t>Carilion</a:t>
            </a:r>
            <a:endParaRPr lang="en-US" altLang="en-US" sz="1400" b="0" dirty="0" smtClean="0">
              <a:solidFill>
                <a:srgbClr val="DE6225"/>
              </a:solidFill>
            </a:endParaRPr>
          </a:p>
          <a:p>
            <a:pPr>
              <a:defRPr/>
            </a:pPr>
            <a:r>
              <a:rPr lang="en-US" altLang="en-US" sz="1400" b="0" dirty="0" smtClean="0"/>
              <a:t>Wright State </a:t>
            </a:r>
            <a:endParaRPr lang="en-US" altLang="en-US" sz="1400" b="0" dirty="0"/>
          </a:p>
          <a:p>
            <a:pPr>
              <a:defRPr/>
            </a:pPr>
            <a:endParaRPr lang="en-US" altLang="en-US" sz="1400" b="0" dirty="0" smtClean="0"/>
          </a:p>
          <a:p>
            <a:pPr>
              <a:defRPr/>
            </a:pPr>
            <a:endParaRPr lang="en-US" altLang="en-US" sz="1400" b="0" dirty="0"/>
          </a:p>
          <a:p>
            <a:pPr>
              <a:defRPr/>
            </a:pPr>
            <a:endParaRPr lang="en-US" altLang="en-US" sz="1400" b="0" dirty="0" smtClean="0"/>
          </a:p>
          <a:p>
            <a:pPr>
              <a:defRPr/>
            </a:pPr>
            <a:endParaRPr lang="en-US" altLang="en-US" sz="1400" b="0" dirty="0"/>
          </a:p>
          <a:p>
            <a:pPr>
              <a:defRPr/>
            </a:pPr>
            <a:endParaRPr lang="en-US" altLang="en-US" sz="1400" b="0" dirty="0" smtClean="0"/>
          </a:p>
          <a:p>
            <a:pPr>
              <a:defRPr/>
            </a:pPr>
            <a:endParaRPr lang="en-US" altLang="en-US" sz="1400" b="0" dirty="0"/>
          </a:p>
          <a:p>
            <a:pPr>
              <a:defRPr/>
            </a:pPr>
            <a:endParaRPr lang="en-US" altLang="en-US" sz="1400" b="0" dirty="0" smtClean="0"/>
          </a:p>
          <a:p>
            <a:pPr>
              <a:defRPr/>
            </a:pPr>
            <a:endParaRPr lang="en-US" altLang="en-US" sz="1400" b="0" dirty="0"/>
          </a:p>
          <a:p>
            <a:pPr>
              <a:defRPr/>
            </a:pPr>
            <a:endParaRPr lang="en-US" altLang="en-US" sz="1400" b="0" dirty="0" smtClean="0"/>
          </a:p>
          <a:p>
            <a:pPr>
              <a:defRPr/>
            </a:pPr>
            <a:endParaRPr lang="en-US" altLang="en-US" sz="1400" b="0" dirty="0"/>
          </a:p>
          <a:p>
            <a:pPr>
              <a:defRPr/>
            </a:pPr>
            <a:endParaRPr lang="en-US" altLang="en-US" sz="1400" b="0" dirty="0" smtClean="0"/>
          </a:p>
          <a:p>
            <a:pPr>
              <a:defRPr/>
            </a:pPr>
            <a:endParaRPr lang="en-US" altLang="en-US" sz="1400" b="0" dirty="0"/>
          </a:p>
          <a:p>
            <a:pPr>
              <a:defRPr/>
            </a:pPr>
            <a:endParaRPr lang="en-US" altLang="en-US" sz="1400" b="0" dirty="0" smtClean="0"/>
          </a:p>
          <a:p>
            <a:pPr>
              <a:defRPr/>
            </a:pPr>
            <a:endParaRPr lang="en-US" altLang="en-US" sz="1400" b="0" dirty="0"/>
          </a:p>
          <a:p>
            <a:pPr>
              <a:defRPr/>
            </a:pPr>
            <a:endParaRPr lang="en-US" altLang="en-US" sz="1400" b="0" dirty="0" smtClean="0"/>
          </a:p>
          <a:p>
            <a:pPr>
              <a:defRPr/>
            </a:pPr>
            <a:endParaRPr lang="en-US" altLang="en-US" sz="1400" b="0" dirty="0"/>
          </a:p>
          <a:p>
            <a:pPr>
              <a:defRPr/>
            </a:pPr>
            <a:endParaRPr lang="en-US" altLang="en-US" sz="1400" b="0" dirty="0" smtClean="0"/>
          </a:p>
          <a:p>
            <a:pPr>
              <a:defRPr/>
            </a:pPr>
            <a:endParaRPr lang="en-US" altLang="en-US" sz="1400" b="0" dirty="0"/>
          </a:p>
          <a:p>
            <a:pPr>
              <a:defRPr/>
            </a:pPr>
            <a:endParaRPr lang="en-US" altLang="en-US" sz="1400" b="0" dirty="0" smtClean="0"/>
          </a:p>
          <a:p>
            <a:pPr>
              <a:defRPr/>
            </a:pPr>
            <a:endParaRPr lang="en-US" altLang="en-US" sz="1400" b="0" dirty="0" smtClean="0"/>
          </a:p>
          <a:p>
            <a:pPr>
              <a:defRPr/>
            </a:pPr>
            <a:endParaRPr lang="en-US" altLang="en-US" sz="1400" b="0" dirty="0"/>
          </a:p>
          <a:p>
            <a:pPr>
              <a:defRPr/>
            </a:pPr>
            <a:endParaRPr lang="en-US" altLang="en-US" sz="1400" b="0" dirty="0" smtClean="0"/>
          </a:p>
          <a:p>
            <a:pPr>
              <a:defRPr/>
            </a:pPr>
            <a:endParaRPr lang="en-US" altLang="en-US" sz="1400" b="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845139" y="1066800"/>
            <a:ext cx="5453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2016 </a:t>
            </a:r>
            <a:r>
              <a:rPr lang="en-US" b="1" u="sng" dirty="0" smtClean="0">
                <a:solidFill>
                  <a:srgbClr val="525353"/>
                </a:solidFill>
              </a:rPr>
              <a:t>and 2017; </a:t>
            </a:r>
            <a:r>
              <a:rPr lang="en-US" b="1" u="sng" dirty="0" smtClean="0">
                <a:solidFill>
                  <a:srgbClr val="00B0F0"/>
                </a:solidFill>
              </a:rPr>
              <a:t>2016 only</a:t>
            </a:r>
            <a:r>
              <a:rPr lang="en-US" b="1" u="sng" dirty="0" smtClean="0">
                <a:solidFill>
                  <a:srgbClr val="525353"/>
                </a:solidFill>
              </a:rPr>
              <a:t>; </a:t>
            </a:r>
            <a:r>
              <a:rPr lang="en-US" b="1" u="sng" dirty="0" smtClean="0">
                <a:solidFill>
                  <a:srgbClr val="DE6225"/>
                </a:solidFill>
              </a:rPr>
              <a:t>2017 only</a:t>
            </a:r>
            <a:endParaRPr lang="en-US" b="1" u="sng" dirty="0">
              <a:solidFill>
                <a:srgbClr val="DE62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5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114800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buNone/>
            </a:pPr>
            <a:endParaRPr lang="en-US" sz="3200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200" dirty="0" smtClean="0"/>
              <a:t>All authors have documented that we have no </a:t>
            </a:r>
            <a:r>
              <a:rPr lang="en-US" sz="3200" dirty="0"/>
              <a:t>financial relationships to disclose or Conflicts of Interest (COIs) to </a:t>
            </a:r>
            <a:r>
              <a:rPr lang="en-US" sz="3200" dirty="0" smtClean="0"/>
              <a:t>resolve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696200" y="152400"/>
            <a:ext cx="13716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Geneva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405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8313" y="1676400"/>
            <a:ext cx="8207375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>
                <a:hlinkClick r:id="rId2"/>
              </a:rPr>
              <a:t>http://pedsresresilience.com</a:t>
            </a:r>
            <a:endParaRPr lang="en-US" sz="4800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98477" y="2743200"/>
            <a:ext cx="8693123" cy="3886200"/>
            <a:chOff x="886811" y="1866242"/>
            <a:chExt cx="7952389" cy="3555060"/>
          </a:xfrm>
        </p:grpSpPr>
        <p:pic>
          <p:nvPicPr>
            <p:cNvPr id="8" name="Picture 7" descr="Logo-01.jpe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8667" y="1866242"/>
              <a:ext cx="4690533" cy="3555060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811" y="3784884"/>
              <a:ext cx="3124200" cy="1015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928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3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/>
              <a:t>Resident Experiences and Burnout</a:t>
            </a:r>
            <a:endParaRPr lang="en-US" sz="3200" b="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788255"/>
              </p:ext>
            </p:extLst>
          </p:nvPr>
        </p:nvGraphicFramePr>
        <p:xfrm>
          <a:off x="152400" y="1401456"/>
          <a:ext cx="8915398" cy="522794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5257800"/>
                <a:gridCol w="1447800"/>
                <a:gridCol w="1295400"/>
                <a:gridCol w="914398"/>
              </a:tblGrid>
              <a:tr h="580041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smtClean="0">
                          <a:solidFill>
                            <a:srgbClr val="660066"/>
                          </a:solidFill>
                          <a:effectLst/>
                          <a:latin typeface="+mj-lt"/>
                        </a:rPr>
                        <a:t>Resident experiences</a:t>
                      </a:r>
                      <a:endParaRPr lang="sk-SK" sz="2000" b="1" i="0" u="none" strike="noStrike" dirty="0">
                        <a:solidFill>
                          <a:srgbClr val="660066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u="none" strike="noStrike" dirty="0" smtClean="0">
                          <a:solidFill>
                            <a:srgbClr val="660066"/>
                          </a:solidFill>
                          <a:effectLst/>
                          <a:latin typeface="+mj-lt"/>
                        </a:rPr>
                        <a:t>No Burnout (n=750)</a:t>
                      </a: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u="none" strike="noStrike" dirty="0" smtClean="0">
                          <a:solidFill>
                            <a:srgbClr val="660066"/>
                          </a:solidFill>
                          <a:effectLst/>
                          <a:latin typeface="+mj-lt"/>
                        </a:rPr>
                        <a:t>Burnout (n=940)</a:t>
                      </a: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solidFill>
                            <a:srgbClr val="660066"/>
                          </a:solidFill>
                          <a:effectLst/>
                          <a:latin typeface="+mj-lt"/>
                        </a:rPr>
                        <a:t>p</a:t>
                      </a:r>
                      <a:r>
                        <a:rPr lang="is-IS" sz="2000" u="none" strike="noStrike" dirty="0" smtClean="0">
                          <a:solidFill>
                            <a:srgbClr val="660066"/>
                          </a:solidFill>
                          <a:effectLst/>
                          <a:latin typeface="+mj-lt"/>
                        </a:rPr>
                        <a:t>-value</a:t>
                      </a:r>
                    </a:p>
                  </a:txBody>
                  <a:tcPr marL="9348" marR="9348" marT="9348" marB="0" anchor="b"/>
                </a:tc>
              </a:tr>
              <a:tr h="219252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i="0" u="none" strike="noStrike" baseline="0" dirty="0" err="1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Current</a:t>
                      </a:r>
                      <a:r>
                        <a:rPr lang="de-DE" sz="2000" b="1" i="0" u="none" strike="noStrike" baseline="0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2000" b="1" i="0" u="none" strike="noStrike" baseline="0" dirty="0" err="1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rotation</a:t>
                      </a:r>
                      <a:endParaRPr lang="de-DE" sz="2000" b="1" i="0" u="none" strike="noStrike" baseline="0" dirty="0" smtClean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2000" b="1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2000" b="1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1" i="0" u="none" strike="noStrike" dirty="0" smtClean="0">
                          <a:solidFill>
                            <a:srgbClr val="DE6225"/>
                          </a:solidFill>
                          <a:effectLst/>
                          <a:latin typeface="+mj-lt"/>
                        </a:rPr>
                        <a:t>0.001</a:t>
                      </a:r>
                      <a:endParaRPr lang="hr-HR" sz="2000" b="1" i="0" u="none" strike="noStrike" dirty="0">
                        <a:solidFill>
                          <a:srgbClr val="DE6225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</a:tr>
              <a:tr h="219252"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dirty="0" smtClean="0">
                          <a:solidFill>
                            <a:srgbClr val="52535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ICU/ER/</a:t>
                      </a:r>
                      <a:r>
                        <a:rPr lang="de-DE" sz="1600" b="0" i="0" u="none" strike="noStrike" kern="1200" dirty="0" err="1" smtClean="0">
                          <a:solidFill>
                            <a:srgbClr val="52535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Inpatient</a:t>
                      </a:r>
                      <a:endParaRPr lang="de-DE" sz="1600" b="0" i="0" u="none" strike="noStrike" kern="1200" dirty="0" smtClean="0">
                        <a:solidFill>
                          <a:srgbClr val="52535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41%</a:t>
                      </a:r>
                      <a:endParaRPr lang="hr-HR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50%</a:t>
                      </a:r>
                      <a:endParaRPr lang="hr-HR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endParaRPr lang="hr-HR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</a:tr>
              <a:tr h="219252"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dirty="0" err="1" smtClean="0">
                          <a:solidFill>
                            <a:srgbClr val="52535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Elective</a:t>
                      </a:r>
                      <a:r>
                        <a:rPr lang="de-DE" sz="1600" b="0" i="0" u="none" strike="noStrike" kern="1200" dirty="0" smtClean="0">
                          <a:solidFill>
                            <a:srgbClr val="52535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600" b="0" i="0" u="none" strike="noStrike" kern="1200" dirty="0" err="1" smtClean="0">
                          <a:solidFill>
                            <a:srgbClr val="52535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Ambulatory</a:t>
                      </a:r>
                      <a:r>
                        <a:rPr lang="de-DE" sz="1600" b="0" i="0" u="none" strike="noStrike" kern="1200" dirty="0" smtClean="0">
                          <a:solidFill>
                            <a:srgbClr val="52535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600" b="0" i="0" u="none" strike="noStrike" kern="1200" dirty="0" err="1" smtClean="0">
                          <a:solidFill>
                            <a:srgbClr val="52535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Nursery</a:t>
                      </a:r>
                      <a:r>
                        <a:rPr lang="de-DE" sz="1600" b="0" i="0" u="none" strike="noStrike" kern="1200" dirty="0" smtClean="0">
                          <a:solidFill>
                            <a:srgbClr val="52535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/Research</a:t>
                      </a: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46%</a:t>
                      </a:r>
                      <a:endParaRPr lang="hr-HR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39%</a:t>
                      </a:r>
                      <a:endParaRPr lang="hr-HR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hr-HR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</a:tr>
              <a:tr h="219252"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dirty="0" smtClean="0">
                          <a:solidFill>
                            <a:srgbClr val="52535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13%</a:t>
                      </a:r>
                      <a:endParaRPr lang="hr-HR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11%</a:t>
                      </a:r>
                      <a:endParaRPr lang="hr-HR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hr-HR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</a:tr>
              <a:tr h="5750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Last vacation (months</a:t>
                      </a:r>
                      <a:r>
                        <a:rPr lang="en-US" sz="2000" b="1" i="0" u="none" strike="noStrike" baseline="0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 ago)</a:t>
                      </a:r>
                      <a:endParaRPr lang="en-US" sz="2000" b="1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1" i="0" u="none" strike="noStrike" dirty="0" smtClean="0">
                          <a:solidFill>
                            <a:srgbClr val="DE6225"/>
                          </a:solidFill>
                          <a:effectLst/>
                          <a:latin typeface="+mj-lt"/>
                        </a:rPr>
                        <a:t>0.013</a:t>
                      </a:r>
                      <a:endParaRPr lang="hr-HR" sz="2000" b="1" i="0" u="none" strike="noStrike" dirty="0">
                        <a:solidFill>
                          <a:srgbClr val="DE6225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</a:tr>
              <a:tr h="57504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&lt;1</a:t>
                      </a:r>
                      <a:endParaRPr lang="en-US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25%</a:t>
                      </a:r>
                      <a:endParaRPr lang="hr-HR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20%</a:t>
                      </a:r>
                      <a:endParaRPr lang="hr-HR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 rowSpan="5">
                  <a:txBody>
                    <a:bodyPr/>
                    <a:lstStyle/>
                    <a:p>
                      <a:pPr algn="ctr" fontAlgn="b"/>
                      <a:endParaRPr lang="hr-HR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</a:tr>
              <a:tr h="57504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1-3</a:t>
                      </a:r>
                      <a:endParaRPr lang="en-US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38%</a:t>
                      </a:r>
                      <a:endParaRPr lang="hr-HR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45%</a:t>
                      </a:r>
                      <a:endParaRPr lang="hr-HR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hr-HR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</a:tr>
              <a:tr h="57504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4-6</a:t>
                      </a:r>
                      <a:endParaRPr lang="en-US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25%</a:t>
                      </a:r>
                      <a:endParaRPr lang="hr-HR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26%</a:t>
                      </a:r>
                      <a:endParaRPr lang="hr-HR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hr-HR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</a:tr>
              <a:tr h="57504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7-9</a:t>
                      </a:r>
                      <a:endParaRPr lang="en-US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9%</a:t>
                      </a:r>
                      <a:endParaRPr lang="hr-HR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7%</a:t>
                      </a:r>
                      <a:endParaRPr lang="hr-HR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hr-HR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</a:tr>
              <a:tr h="57504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&gt;9</a:t>
                      </a:r>
                      <a:endParaRPr lang="en-US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3%</a:t>
                      </a:r>
                      <a:endParaRPr lang="hr-HR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2%</a:t>
                      </a:r>
                      <a:endParaRPr lang="hr-HR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hr-HR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</a:tr>
              <a:tr h="5750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Last</a:t>
                      </a:r>
                      <a:r>
                        <a:rPr lang="en-US" sz="2000" b="1" i="0" u="none" strike="noStrike" baseline="0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 full weekend off</a:t>
                      </a:r>
                      <a:r>
                        <a:rPr lang="en-US" sz="2000" b="1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 (weeks ago)</a:t>
                      </a:r>
                      <a:endParaRPr lang="en-US" sz="2000" b="1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DE6225"/>
                        </a:solidFill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1" i="0" u="none" strike="noStrike" dirty="0" smtClean="0">
                          <a:solidFill>
                            <a:srgbClr val="DE6225"/>
                          </a:solidFill>
                          <a:effectLst/>
                          <a:latin typeface="+mj-lt"/>
                        </a:rPr>
                        <a:t>0.001</a:t>
                      </a:r>
                      <a:endParaRPr lang="hr-HR" sz="2000" b="1" i="0" u="none" strike="noStrike" dirty="0">
                        <a:solidFill>
                          <a:srgbClr val="DE6225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</a:tr>
              <a:tr h="57504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51%</a:t>
                      </a:r>
                      <a:endParaRPr lang="en-US" sz="1600" b="0" dirty="0"/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39%</a:t>
                      </a:r>
                      <a:endParaRPr lang="en-US" sz="1600" b="0" dirty="0"/>
                    </a:p>
                  </a:txBody>
                  <a:tcPr marL="9348" marR="9348" marT="9348" marB="0" anchor="b"/>
                </a:tc>
                <a:tc rowSpan="4">
                  <a:txBody>
                    <a:bodyPr/>
                    <a:lstStyle/>
                    <a:p>
                      <a:pPr algn="ctr" fontAlgn="b"/>
                      <a:endParaRPr lang="hr-HR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</a:tr>
              <a:tr h="57504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20%</a:t>
                      </a:r>
                      <a:endParaRPr lang="en-US" sz="1600" b="0" dirty="0"/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22%</a:t>
                      </a:r>
                      <a:endParaRPr lang="en-US" sz="1600" b="0" dirty="0"/>
                    </a:p>
                  </a:txBody>
                  <a:tcPr marL="9348" marR="9348" marT="9348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hr-HR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</a:tr>
              <a:tr h="57504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15%</a:t>
                      </a:r>
                      <a:endParaRPr lang="en-US" sz="1600" b="0" dirty="0"/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16%</a:t>
                      </a:r>
                      <a:endParaRPr lang="en-US" sz="1600" b="0" dirty="0"/>
                    </a:p>
                  </a:txBody>
                  <a:tcPr marL="9348" marR="9348" marT="9348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hr-HR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</a:tr>
              <a:tr h="57504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4+</a:t>
                      </a:r>
                      <a:endParaRPr lang="en-US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14%</a:t>
                      </a:r>
                      <a:endParaRPr lang="en-US" sz="1600" b="0" dirty="0"/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23%</a:t>
                      </a:r>
                      <a:endParaRPr lang="en-US" sz="1600" b="0" dirty="0"/>
                    </a:p>
                  </a:txBody>
                  <a:tcPr marL="9348" marR="9348" marT="9348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hr-HR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</a:tr>
              <a:tr h="12435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Sleepiness (Epworth Sleep Scale)</a:t>
                      </a:r>
                      <a:endParaRPr lang="en-US" sz="2000" b="1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8.7</a:t>
                      </a:r>
                      <a:endParaRPr lang="en-US" sz="2000" b="1" dirty="0"/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1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10.6</a:t>
                      </a:r>
                      <a:endParaRPr lang="hr-HR" sz="2000" b="1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1" i="0" u="none" strike="noStrike" dirty="0" smtClean="0">
                          <a:solidFill>
                            <a:srgbClr val="DE6225"/>
                          </a:solidFill>
                          <a:effectLst/>
                          <a:latin typeface="+mj-lt"/>
                        </a:rPr>
                        <a:t>0.001</a:t>
                      </a:r>
                      <a:endParaRPr lang="hr-HR" sz="2000" b="1" i="0" u="none" strike="noStrike" dirty="0">
                        <a:solidFill>
                          <a:srgbClr val="DE6225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</a:tr>
              <a:tr h="388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Major Medical Error in last 3 months</a:t>
                      </a:r>
                      <a:endParaRPr lang="en-US" sz="2000" b="1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11%</a:t>
                      </a:r>
                      <a:endParaRPr lang="en-US" sz="2000" b="1" dirty="0"/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525353"/>
                          </a:solidFill>
                          <a:latin typeface="+mj-lt"/>
                        </a:rPr>
                        <a:t>24%</a:t>
                      </a:r>
                      <a:endParaRPr lang="en-US" sz="2000" b="1" dirty="0">
                        <a:solidFill>
                          <a:srgbClr val="525353"/>
                        </a:solidFill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DE6225"/>
                          </a:solidFill>
                          <a:latin typeface="+mj-lt"/>
                        </a:rPr>
                        <a:t>0.001</a:t>
                      </a:r>
                      <a:endParaRPr lang="en-US" sz="2000" b="1" dirty="0">
                        <a:solidFill>
                          <a:srgbClr val="DE6225"/>
                        </a:solidFill>
                        <a:latin typeface="+mj-lt"/>
                      </a:endParaRPr>
                    </a:p>
                  </a:txBody>
                  <a:tcPr marL="9348" marR="9348" marT="934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36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745837"/>
              </p:ext>
            </p:extLst>
          </p:nvPr>
        </p:nvGraphicFramePr>
        <p:xfrm>
          <a:off x="990600" y="381000"/>
          <a:ext cx="9067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1524000"/>
            <a:ext cx="374974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Resident Burnout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50223"/>
            <a:ext cx="7950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2"/>
                </a:solidFill>
              </a:rPr>
              <a:t>Prins</a:t>
            </a:r>
            <a:r>
              <a:rPr lang="en-US" sz="1200" dirty="0" smtClean="0">
                <a:solidFill>
                  <a:schemeClr val="bg2"/>
                </a:solidFill>
              </a:rPr>
              <a:t>, Med Teach 2007; Wallace, Lancet 2009; </a:t>
            </a:r>
            <a:r>
              <a:rPr lang="en-US" sz="1200" dirty="0" err="1" smtClean="0">
                <a:solidFill>
                  <a:schemeClr val="bg2"/>
                </a:solidFill>
              </a:rPr>
              <a:t>Dyrbye</a:t>
            </a:r>
            <a:r>
              <a:rPr lang="en-US" sz="1200" dirty="0" smtClean="0">
                <a:solidFill>
                  <a:schemeClr val="bg2"/>
                </a:solidFill>
              </a:rPr>
              <a:t>, JAMA 2010; Baer, Pediatrics 2017, Mahan Pediatrics 2017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7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 anchor="t"/>
          <a:lstStyle/>
          <a:p>
            <a:pPr marL="0" indent="0"/>
            <a:r>
              <a:rPr lang="en-US" sz="2800" b="1" i="1" dirty="0" smtClean="0"/>
              <a:t>How:</a:t>
            </a:r>
            <a:r>
              <a:rPr lang="en-US" sz="2800" dirty="0" smtClean="0"/>
              <a:t> Established in 2015 </a:t>
            </a:r>
          </a:p>
          <a:p>
            <a:pPr marL="0" indent="0"/>
            <a:endParaRPr lang="en-US" sz="2800" dirty="0" smtClean="0"/>
          </a:p>
          <a:p>
            <a:pPr marL="0" indent="0"/>
            <a:r>
              <a:rPr lang="en-US" sz="2800" b="1" i="1" dirty="0" smtClean="0"/>
              <a:t>Why:</a:t>
            </a:r>
            <a:r>
              <a:rPr lang="en-US" sz="2800" dirty="0" smtClean="0"/>
              <a:t> Goals</a:t>
            </a:r>
            <a:r>
              <a:rPr lang="en-US" sz="2800" dirty="0" smtClean="0"/>
              <a:t>: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To </a:t>
            </a:r>
            <a:r>
              <a:rPr lang="en-US" sz="2400" dirty="0"/>
              <a:t>improve pediatric resident </a:t>
            </a:r>
            <a:r>
              <a:rPr lang="en-US" sz="2400" dirty="0" smtClean="0"/>
              <a:t>resilience</a:t>
            </a:r>
            <a:r>
              <a:rPr lang="en-US" sz="2400" dirty="0"/>
              <a:t> </a:t>
            </a:r>
            <a:r>
              <a:rPr lang="en-US" sz="2400" dirty="0" smtClean="0"/>
              <a:t>and attributes of wellness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Describe </a:t>
            </a:r>
            <a:r>
              <a:rPr lang="en-US" sz="2400" dirty="0"/>
              <a:t>the epidemiology and relationships between burnout, resilience, </a:t>
            </a:r>
            <a:r>
              <a:rPr lang="en-US" sz="2400" dirty="0" smtClean="0"/>
              <a:t>and attributes of wellness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Test </a:t>
            </a:r>
            <a:r>
              <a:rPr lang="en-US" sz="2400" dirty="0"/>
              <a:t>interventions that positively impact burnout, resilience, </a:t>
            </a:r>
            <a:r>
              <a:rPr lang="en-US" sz="2400" dirty="0" smtClean="0"/>
              <a:t>and attributes of wellness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314277"/>
            <a:ext cx="7416800" cy="868362"/>
          </a:xfrm>
        </p:spPr>
        <p:txBody>
          <a:bodyPr/>
          <a:lstStyle/>
          <a:p>
            <a:r>
              <a:rPr lang="en-US" sz="3200" b="0" dirty="0" smtClean="0"/>
              <a:t>Pediatric Resident Burnout-Resilience Study Consortium (PRB-RSC)</a:t>
            </a:r>
            <a:endParaRPr lang="en-US" sz="32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19200"/>
            <a:ext cx="18437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3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PRB-RSC Participating Sites</a:t>
            </a:r>
            <a:endParaRPr lang="en-US" dirty="0"/>
          </a:p>
        </p:txBody>
      </p:sp>
      <p:pic>
        <p:nvPicPr>
          <p:cNvPr id="6146" name="Picture 2" descr="C:\Users\mahanj\AppData\Local\Microsoft\Windows\Temporary Internet Files\Content.Outlook\QJ7IVLKN\map.ti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76" y="990600"/>
            <a:ext cx="84328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5715000"/>
            <a:ext cx="2281394" cy="830997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2016 = 31 sites</a:t>
            </a:r>
          </a:p>
          <a:p>
            <a:r>
              <a:rPr lang="en-US" dirty="0" smtClean="0"/>
              <a:t>2017 = 43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0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2667000"/>
            <a:ext cx="8382000" cy="2438400"/>
            <a:chOff x="152400" y="3276600"/>
            <a:chExt cx="8382000" cy="2438400"/>
          </a:xfrm>
        </p:grpSpPr>
        <p:sp>
          <p:nvSpPr>
            <p:cNvPr id="8" name="Rectangle 3"/>
            <p:cNvSpPr txBox="1">
              <a:spLocks/>
            </p:cNvSpPr>
            <p:nvPr/>
          </p:nvSpPr>
          <p:spPr bwMode="auto">
            <a:xfrm>
              <a:off x="152400" y="3276600"/>
              <a:ext cx="411480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525353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525353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525353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525353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525353"/>
                  </a:solidFill>
                  <a:latin typeface="+mn-lt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525353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525353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525353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525353"/>
                  </a:solidFill>
                  <a:latin typeface="+mn-lt"/>
                  <a:cs typeface="+mn-cs"/>
                </a:defRPr>
              </a:lvl9pPr>
            </a:lstStyle>
            <a:p>
              <a:pPr marL="457200" lvl="1" indent="0">
                <a:buNone/>
              </a:pPr>
              <a:r>
                <a:rPr lang="en-US" sz="2000" dirty="0" smtClean="0"/>
                <a:t>Age, Race</a:t>
              </a:r>
            </a:p>
            <a:p>
              <a:pPr marL="457200" lvl="1" indent="0">
                <a:buNone/>
              </a:pPr>
              <a:r>
                <a:rPr lang="en-US" sz="2000" dirty="0" smtClean="0"/>
                <a:t>Gender </a:t>
              </a:r>
            </a:p>
            <a:p>
              <a:pPr marL="457200" lvl="1" indent="0">
                <a:buNone/>
              </a:pPr>
              <a:r>
                <a:rPr lang="en-US" sz="2000" dirty="0" smtClean="0"/>
                <a:t>Marital status</a:t>
              </a:r>
            </a:p>
            <a:p>
              <a:pPr marL="457200" lvl="1" indent="0">
                <a:buNone/>
              </a:pPr>
              <a:r>
                <a:rPr lang="en-US" sz="2000" dirty="0" smtClean="0"/>
                <a:t>Debt</a:t>
              </a:r>
            </a:p>
            <a:p>
              <a:r>
                <a:rPr lang="en-US" sz="2000" dirty="0"/>
                <a:t>	</a:t>
              </a:r>
              <a:endParaRPr lang="en-US" sz="2000" dirty="0" smtClean="0"/>
            </a:p>
          </p:txBody>
        </p:sp>
        <p:sp>
          <p:nvSpPr>
            <p:cNvPr id="11" name="Rectangle 3"/>
            <p:cNvSpPr txBox="1">
              <a:spLocks/>
            </p:cNvSpPr>
            <p:nvPr/>
          </p:nvSpPr>
          <p:spPr bwMode="auto">
            <a:xfrm>
              <a:off x="2590800" y="3276600"/>
              <a:ext cx="594360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525353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525353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525353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525353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525353"/>
                  </a:solidFill>
                  <a:latin typeface="+mn-lt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525353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525353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525353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525353"/>
                  </a:solidFill>
                  <a:latin typeface="+mn-lt"/>
                  <a:cs typeface="+mn-cs"/>
                </a:defRPr>
              </a:lvl9pPr>
            </a:lstStyle>
            <a:p>
              <a:pPr marL="57150" indent="0"/>
              <a:r>
                <a:rPr lang="en-US" sz="2000" dirty="0" smtClean="0"/>
                <a:t>Year of training</a:t>
              </a:r>
            </a:p>
            <a:p>
              <a:pPr marL="57150" indent="0"/>
              <a:r>
                <a:rPr lang="en-US" sz="2000" dirty="0"/>
                <a:t>P</a:t>
              </a:r>
              <a:r>
                <a:rPr lang="en-US" sz="2000" dirty="0" smtClean="0"/>
                <a:t>roximity to weekend and vacation </a:t>
              </a:r>
            </a:p>
            <a:p>
              <a:pPr marL="57150" indent="0"/>
              <a:r>
                <a:rPr lang="en-US" sz="2000" dirty="0" smtClean="0"/>
                <a:t>Type of rotation</a:t>
              </a:r>
            </a:p>
            <a:p>
              <a:pPr marL="57150" indent="0"/>
              <a:r>
                <a:rPr lang="en-US" sz="2000" dirty="0" smtClean="0"/>
                <a:t>Recent experiences (e.g., night call, patient death) </a:t>
              </a:r>
            </a:p>
          </p:txBody>
        </p:sp>
      </p:grpSp>
      <p:sp>
        <p:nvSpPr>
          <p:cNvPr id="13" name="Rectangle 3"/>
          <p:cNvSpPr txBox="1">
            <a:spLocks/>
          </p:cNvSpPr>
          <p:nvPr/>
        </p:nvSpPr>
        <p:spPr bwMode="auto">
          <a:xfrm>
            <a:off x="457200" y="4267200"/>
            <a:ext cx="8229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52535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525353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525353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525353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525353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525353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525353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525353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525353"/>
                </a:solidFill>
                <a:latin typeface="+mn-lt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sz="2800" dirty="0" smtClean="0"/>
              <a:t>Attributes of Wellness</a:t>
            </a:r>
          </a:p>
          <a:p>
            <a:pPr lvl="1">
              <a:buFont typeface="Arial"/>
              <a:buChar char="•"/>
            </a:pPr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Survey Tool</a:t>
            </a:r>
            <a:endParaRPr lang="en-US" b="0" dirty="0"/>
          </a:p>
        </p:txBody>
      </p:sp>
      <p:sp>
        <p:nvSpPr>
          <p:cNvPr id="4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 anchor="t"/>
          <a:lstStyle/>
          <a:p>
            <a:pPr>
              <a:buFont typeface="Arial"/>
              <a:buChar char="•"/>
            </a:pPr>
            <a:r>
              <a:rPr lang="en-US" sz="2800" dirty="0" smtClean="0"/>
              <a:t>Total of 141 items, 12-15 min to complete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Demographics &amp; Residency </a:t>
            </a:r>
            <a:r>
              <a:rPr lang="en-US" sz="2800" dirty="0"/>
              <a:t>C</a:t>
            </a:r>
            <a:r>
              <a:rPr lang="en-US" sz="2800" dirty="0" smtClean="0"/>
              <a:t>haracteristics</a:t>
            </a:r>
            <a:endParaRPr lang="en-US" sz="2800" dirty="0"/>
          </a:p>
          <a:p>
            <a:pPr lvl="1">
              <a:buFont typeface="Arial"/>
              <a:buChar char="•"/>
            </a:pPr>
            <a:endParaRPr lang="en-US" sz="2800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946036" y="4800600"/>
            <a:ext cx="6140564" cy="1828800"/>
            <a:chOff x="946036" y="5181600"/>
            <a:chExt cx="6140564" cy="1828800"/>
          </a:xfrm>
        </p:grpSpPr>
        <p:sp>
          <p:nvSpPr>
            <p:cNvPr id="6" name="Rectangle 3"/>
            <p:cNvSpPr txBox="1">
              <a:spLocks/>
            </p:cNvSpPr>
            <p:nvPr/>
          </p:nvSpPr>
          <p:spPr bwMode="auto">
            <a:xfrm>
              <a:off x="946036" y="5181600"/>
              <a:ext cx="4083164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525353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525353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525353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525353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525353"/>
                  </a:solidFill>
                  <a:latin typeface="+mn-lt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525353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525353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525353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525353"/>
                  </a:solidFill>
                  <a:latin typeface="+mn-lt"/>
                  <a:cs typeface="+mn-cs"/>
                </a:defRPr>
              </a:lvl9pPr>
            </a:lstStyle>
            <a:p>
              <a:pPr marL="114300" indent="0"/>
              <a:r>
                <a:rPr lang="en-US" sz="2000" dirty="0" smtClean="0"/>
                <a:t>Burnout (MBI)</a:t>
              </a:r>
            </a:p>
            <a:p>
              <a:pPr marL="114300" indent="0"/>
              <a:r>
                <a:rPr lang="en-US" sz="2000" dirty="0" smtClean="0"/>
                <a:t>Resilience</a:t>
              </a:r>
            </a:p>
            <a:p>
              <a:pPr marL="114300" indent="0"/>
              <a:r>
                <a:rPr lang="en-US" sz="2000" dirty="0" smtClean="0"/>
                <a:t>Stress</a:t>
              </a:r>
            </a:p>
            <a:p>
              <a:pPr marL="114300" indent="0"/>
              <a:r>
                <a:rPr lang="en-US" sz="2000" dirty="0" smtClean="0"/>
                <a:t>Mindfulness</a:t>
              </a:r>
            </a:p>
          </p:txBody>
        </p:sp>
        <p:sp>
          <p:nvSpPr>
            <p:cNvPr id="14" name="Rectangle 3"/>
            <p:cNvSpPr txBox="1">
              <a:spLocks/>
            </p:cNvSpPr>
            <p:nvPr/>
          </p:nvSpPr>
          <p:spPr bwMode="auto">
            <a:xfrm>
              <a:off x="3003436" y="5190948"/>
              <a:ext cx="4083164" cy="1819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525353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525353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525353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525353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525353"/>
                  </a:solidFill>
                  <a:latin typeface="+mn-lt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525353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525353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525353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525353"/>
                  </a:solidFill>
                  <a:latin typeface="+mn-lt"/>
                  <a:cs typeface="+mn-cs"/>
                </a:defRPr>
              </a:lvl9pPr>
            </a:lstStyle>
            <a:p>
              <a:pPr marL="114300" indent="0"/>
              <a:r>
                <a:rPr lang="en-US" sz="2000" dirty="0" smtClean="0"/>
                <a:t>Self-compassion</a:t>
              </a:r>
            </a:p>
            <a:p>
              <a:pPr marL="114300" indent="0"/>
              <a:r>
                <a:rPr lang="en-US" sz="2000" dirty="0" smtClean="0"/>
                <a:t>Empathy</a:t>
              </a:r>
            </a:p>
            <a:p>
              <a:pPr marL="114300" indent="0"/>
              <a:r>
                <a:rPr lang="en-US" sz="2000" dirty="0" smtClean="0"/>
                <a:t>Sleepiness</a:t>
              </a:r>
            </a:p>
            <a:p>
              <a:pPr marL="114300" indent="0"/>
              <a:r>
                <a:rPr lang="en-US" sz="2000" dirty="0"/>
                <a:t>C</a:t>
              </a:r>
              <a:r>
                <a:rPr lang="en-US" sz="2000" dirty="0" smtClean="0"/>
                <a:t>areer satisfaction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295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u="sng" dirty="0" smtClean="0">
                <a:solidFill>
                  <a:srgbClr val="660066"/>
                </a:solidFill>
              </a:rPr>
              <a:t>Key Findings</a:t>
            </a:r>
            <a:endParaRPr lang="en-US" sz="3600" b="0" u="sng" dirty="0">
              <a:solidFill>
                <a:srgbClr val="660066"/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14800"/>
          </a:xfrm>
        </p:spPr>
        <p:txBody>
          <a:bodyPr anchor="t"/>
          <a:lstStyle/>
          <a:p>
            <a:pPr>
              <a:spcBef>
                <a:spcPts val="0"/>
              </a:spcBef>
            </a:pPr>
            <a:r>
              <a:rPr lang="en-US" sz="2800" dirty="0" smtClean="0"/>
              <a:t>PRB-RSC 2016 Findings</a:t>
            </a:r>
          </a:p>
          <a:p>
            <a:pPr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34 programs (22 with both </a:t>
            </a:r>
            <a:r>
              <a:rPr lang="en-US" sz="2400" dirty="0" err="1" smtClean="0"/>
              <a:t>peds</a:t>
            </a:r>
            <a:r>
              <a:rPr lang="en-US" sz="2400" dirty="0" smtClean="0"/>
              <a:t> and med-</a:t>
            </a:r>
            <a:r>
              <a:rPr lang="en-US" sz="2400" dirty="0" err="1" smtClean="0"/>
              <a:t>peds</a:t>
            </a:r>
            <a:r>
              <a:rPr lang="en-US" sz="2400" dirty="0" smtClean="0"/>
              <a:t>)</a:t>
            </a:r>
          </a:p>
          <a:p>
            <a:pPr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Overall </a:t>
            </a:r>
            <a:r>
              <a:rPr lang="en-US" sz="2400" dirty="0"/>
              <a:t>response rate: </a:t>
            </a:r>
            <a:r>
              <a:rPr lang="en-US" sz="2400" dirty="0">
                <a:solidFill>
                  <a:srgbClr val="C00000"/>
                </a:solidFill>
              </a:rPr>
              <a:t>62%</a:t>
            </a:r>
            <a:r>
              <a:rPr lang="en-US" sz="2400" dirty="0"/>
              <a:t> (</a:t>
            </a:r>
            <a:r>
              <a:rPr lang="is-IS" sz="2400" dirty="0"/>
              <a:t>1693/2723)</a:t>
            </a:r>
            <a:endParaRPr lang="is-IS" sz="2000" dirty="0"/>
          </a:p>
          <a:p>
            <a:pPr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Overall </a:t>
            </a:r>
            <a:r>
              <a:rPr lang="en-US" sz="2400" dirty="0"/>
              <a:t>prevalence of burnout: </a:t>
            </a:r>
            <a:r>
              <a:rPr lang="en-US" sz="2400" dirty="0">
                <a:solidFill>
                  <a:srgbClr val="C00000"/>
                </a:solidFill>
              </a:rPr>
              <a:t>56%</a:t>
            </a:r>
          </a:p>
          <a:p>
            <a:pPr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Burnout did </a:t>
            </a:r>
            <a:r>
              <a:rPr lang="en-US" sz="2400" dirty="0"/>
              <a:t>not differ by program </a:t>
            </a:r>
            <a:r>
              <a:rPr lang="en-US" sz="2400" dirty="0" smtClean="0"/>
              <a:t>size</a:t>
            </a:r>
          </a:p>
          <a:p>
            <a:pPr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800" dirty="0"/>
              <a:t>PRB-RSC </a:t>
            </a:r>
            <a:r>
              <a:rPr lang="en-US" sz="2800" dirty="0" smtClean="0"/>
              <a:t>2017 </a:t>
            </a:r>
            <a:r>
              <a:rPr lang="en-US" sz="2800" dirty="0"/>
              <a:t>Findings</a:t>
            </a:r>
          </a:p>
          <a:p>
            <a:pPr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43 </a:t>
            </a:r>
            <a:r>
              <a:rPr lang="en-US" sz="2400" dirty="0"/>
              <a:t>programs (</a:t>
            </a:r>
            <a:r>
              <a:rPr lang="en-US" sz="2400" dirty="0" smtClean="0"/>
              <a:t>23 </a:t>
            </a:r>
            <a:r>
              <a:rPr lang="en-US" sz="2400" dirty="0"/>
              <a:t>with both </a:t>
            </a:r>
            <a:r>
              <a:rPr lang="en-US" sz="2400" dirty="0" err="1"/>
              <a:t>peds</a:t>
            </a:r>
            <a:r>
              <a:rPr lang="en-US" sz="2400" dirty="0"/>
              <a:t> and med-</a:t>
            </a:r>
            <a:r>
              <a:rPr lang="en-US" sz="2400" dirty="0" err="1"/>
              <a:t>peds</a:t>
            </a:r>
            <a:r>
              <a:rPr lang="en-US" sz="2400" dirty="0"/>
              <a:t>)</a:t>
            </a:r>
          </a:p>
          <a:p>
            <a:pPr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Overall response rate: </a:t>
            </a:r>
            <a:r>
              <a:rPr lang="en-US" sz="2400" dirty="0" smtClean="0">
                <a:solidFill>
                  <a:srgbClr val="C00000"/>
                </a:solidFill>
              </a:rPr>
              <a:t>67%</a:t>
            </a:r>
            <a:r>
              <a:rPr lang="en-US" sz="2400" dirty="0" smtClean="0"/>
              <a:t> (2179</a:t>
            </a:r>
            <a:r>
              <a:rPr lang="is-IS" sz="2400" dirty="0" smtClean="0"/>
              <a:t>/3273)</a:t>
            </a:r>
            <a:endParaRPr lang="is-IS" sz="2000" dirty="0"/>
          </a:p>
          <a:p>
            <a:pPr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Overall prevalence of burnout: </a:t>
            </a:r>
            <a:r>
              <a:rPr lang="en-US" sz="2400" dirty="0" smtClean="0">
                <a:solidFill>
                  <a:srgbClr val="C00000"/>
                </a:solidFill>
              </a:rPr>
              <a:t>55%</a:t>
            </a:r>
            <a:endParaRPr lang="en-US" sz="2400" dirty="0">
              <a:solidFill>
                <a:srgbClr val="C00000"/>
              </a:solidFill>
            </a:endParaRPr>
          </a:p>
          <a:p>
            <a:pPr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Burnout did </a:t>
            </a:r>
            <a:r>
              <a:rPr lang="en-US" sz="2400" dirty="0"/>
              <a:t>not differ by program size</a:t>
            </a:r>
          </a:p>
          <a:p>
            <a:pPr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85725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85725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1">
              <a:spcBef>
                <a:spcPts val="0"/>
              </a:spcBef>
            </a:pP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lvl="1"/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50223"/>
            <a:ext cx="2375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PRB-RSC 2016 </a:t>
            </a:r>
            <a:r>
              <a:rPr lang="en-US" sz="1200" smtClean="0">
                <a:solidFill>
                  <a:schemeClr val="bg2"/>
                </a:solidFill>
              </a:rPr>
              <a:t>Annual Survey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Demographics – 2016 Annual Survey</a:t>
            </a:r>
            <a:endParaRPr lang="en-US" b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375783"/>
              </p:ext>
            </p:extLst>
          </p:nvPr>
        </p:nvGraphicFramePr>
        <p:xfrm>
          <a:off x="762001" y="1676400"/>
          <a:ext cx="7619999" cy="4114803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5221111"/>
                <a:gridCol w="2398888"/>
              </a:tblGrid>
              <a:tr h="580041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u="none" strike="noStrike" dirty="0" smtClean="0">
                          <a:solidFill>
                            <a:srgbClr val="660066"/>
                          </a:solidFill>
                          <a:effectLst/>
                        </a:rPr>
                        <a:t>Characteristic</a:t>
                      </a:r>
                      <a:endParaRPr lang="sk-SK" sz="2800" b="1" i="0" u="none" strike="noStrike" dirty="0">
                        <a:solidFill>
                          <a:srgbClr val="660066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800" u="none" strike="noStrike" dirty="0" smtClean="0">
                          <a:solidFill>
                            <a:srgbClr val="660066"/>
                          </a:solidFill>
                          <a:effectLst/>
                          <a:latin typeface="+mj-lt"/>
                        </a:rPr>
                        <a:t>(n=1693)</a:t>
                      </a:r>
                    </a:p>
                  </a:txBody>
                  <a:tcPr marL="9348" marR="9348" marT="9348" marB="0" anchor="b"/>
                </a:tc>
              </a:tr>
              <a:tr h="504966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 dirty="0" err="1" smtClean="0">
                          <a:solidFill>
                            <a:srgbClr val="525353"/>
                          </a:solidFill>
                          <a:effectLst/>
                        </a:rPr>
                        <a:t>Female</a:t>
                      </a:r>
                      <a:endParaRPr lang="de-DE" sz="2400" b="1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4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72%</a:t>
                      </a:r>
                      <a:endParaRPr lang="hr-HR" sz="24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</a:tr>
              <a:tr h="50496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Caucasian</a:t>
                      </a:r>
                      <a:endParaRPr lang="en-US" sz="24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4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71%</a:t>
                      </a:r>
                      <a:endParaRPr lang="hr-HR" sz="24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</a:tr>
              <a:tr h="50496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rgbClr val="525353"/>
                          </a:solidFill>
                          <a:effectLst/>
                        </a:rPr>
                        <a:t>Mean Age (SD)</a:t>
                      </a:r>
                      <a:endParaRPr lang="en-US" sz="2400" b="1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4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29.3 (3.0) </a:t>
                      </a:r>
                      <a:endParaRPr lang="hr-HR" sz="24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</a:tr>
              <a:tr h="50496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rgbClr val="525353"/>
                          </a:solidFill>
                          <a:effectLst/>
                        </a:rPr>
                        <a:t>Married/partnered</a:t>
                      </a:r>
                      <a:endParaRPr lang="en-US" sz="2400" b="1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525353"/>
                          </a:solidFill>
                          <a:latin typeface="+mj-lt"/>
                        </a:rPr>
                        <a:t>59%</a:t>
                      </a:r>
                      <a:endParaRPr lang="en-US" sz="2400" dirty="0">
                        <a:solidFill>
                          <a:srgbClr val="525353"/>
                        </a:solidFill>
                        <a:latin typeface="+mj-lt"/>
                      </a:endParaRPr>
                    </a:p>
                  </a:txBody>
                  <a:tcPr marL="9348" marR="9348" marT="9348" marB="0" anchor="b"/>
                </a:tc>
              </a:tr>
              <a:tr h="50496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rgbClr val="525353"/>
                          </a:solidFill>
                          <a:effectLst/>
                        </a:rPr>
                        <a:t>Children</a:t>
                      </a:r>
                      <a:endParaRPr lang="en-US" sz="2400" b="1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525353"/>
                          </a:solidFill>
                          <a:latin typeface="+mj-lt"/>
                        </a:rPr>
                        <a:t>17%</a:t>
                      </a:r>
                      <a:endParaRPr lang="en-US" sz="2400" dirty="0">
                        <a:solidFill>
                          <a:srgbClr val="525353"/>
                        </a:solidFill>
                        <a:latin typeface="+mj-lt"/>
                      </a:endParaRPr>
                    </a:p>
                  </a:txBody>
                  <a:tcPr marL="9348" marR="9348" marT="9348" marB="0" anchor="b"/>
                </a:tc>
              </a:tr>
              <a:tr h="50496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rgbClr val="525353"/>
                          </a:solidFill>
                          <a:effectLst/>
                        </a:rPr>
                        <a:t>Total educational </a:t>
                      </a:r>
                      <a:r>
                        <a:rPr lang="en-US" sz="2400" u="none" strike="noStrike" dirty="0" smtClean="0">
                          <a:solidFill>
                            <a:srgbClr val="525353"/>
                          </a:solidFill>
                          <a:effectLst/>
                        </a:rPr>
                        <a:t>debt </a:t>
                      </a:r>
                      <a:r>
                        <a:rPr lang="en-US" sz="2400" u="none" strike="noStrike" kern="1200" dirty="0" smtClean="0">
                          <a:solidFill>
                            <a:srgbClr val="525353"/>
                          </a:solidFill>
                          <a:effectLst/>
                        </a:rPr>
                        <a:t>&gt; US $100,000</a:t>
                      </a:r>
                      <a:endParaRPr lang="en-US" sz="2400" b="1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525353"/>
                          </a:solidFill>
                          <a:latin typeface="+mj-lt"/>
                        </a:rPr>
                        <a:t>62%</a:t>
                      </a:r>
                      <a:endParaRPr lang="en-US" sz="2400" dirty="0">
                        <a:solidFill>
                          <a:srgbClr val="525353"/>
                        </a:solidFill>
                        <a:latin typeface="+mj-lt"/>
                      </a:endParaRPr>
                    </a:p>
                  </a:txBody>
                  <a:tcPr marL="9348" marR="9348" marT="9348" marB="0" anchor="b"/>
                </a:tc>
              </a:tr>
              <a:tr h="50496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rgbClr val="525353"/>
                          </a:solidFill>
                          <a:effectLst/>
                        </a:rPr>
                        <a:t>Live alone</a:t>
                      </a:r>
                      <a:endParaRPr lang="en-US" sz="2400" b="1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525353"/>
                          </a:solidFill>
                          <a:latin typeface="+mj-lt"/>
                        </a:rPr>
                        <a:t>30%</a:t>
                      </a:r>
                      <a:endParaRPr lang="en-US" sz="2400" dirty="0">
                        <a:solidFill>
                          <a:srgbClr val="525353"/>
                        </a:solidFill>
                        <a:latin typeface="+mj-lt"/>
                      </a:endParaRPr>
                    </a:p>
                  </a:txBody>
                  <a:tcPr marL="9348" marR="9348" marT="9348" marB="0" anchor="b"/>
                </a:tc>
              </a:tr>
            </a:tbl>
          </a:graphicData>
        </a:graphic>
      </p:graphicFrame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6019800"/>
            <a:ext cx="9144000" cy="685800"/>
          </a:xfrm>
        </p:spPr>
        <p:txBody>
          <a:bodyPr anchor="t"/>
          <a:lstStyle/>
          <a:p>
            <a:pPr algn="ctr"/>
            <a:r>
              <a:rPr lang="en-US" sz="2000" b="1" i="1" dirty="0" smtClean="0">
                <a:solidFill>
                  <a:srgbClr val="660066"/>
                </a:solidFill>
              </a:rPr>
              <a:t>No differences between residents who were vs. were not burned out</a:t>
            </a:r>
            <a:endParaRPr lang="en-US" sz="1800" b="1" i="1" dirty="0" smtClean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8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Resident Experiences and Burnout</a:t>
            </a:r>
            <a:endParaRPr lang="en-US" b="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153224"/>
              </p:ext>
            </p:extLst>
          </p:nvPr>
        </p:nvGraphicFramePr>
        <p:xfrm>
          <a:off x="152400" y="2308548"/>
          <a:ext cx="8915398" cy="294925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5257800"/>
                <a:gridCol w="1447800"/>
                <a:gridCol w="1295400"/>
                <a:gridCol w="914398"/>
              </a:tblGrid>
              <a:tr h="580041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u="none" strike="noStrike" dirty="0" smtClean="0">
                          <a:solidFill>
                            <a:srgbClr val="660066"/>
                          </a:solidFill>
                          <a:effectLst/>
                          <a:latin typeface="+mj-lt"/>
                        </a:rPr>
                        <a:t>Resident experiences</a:t>
                      </a:r>
                      <a:endParaRPr lang="sk-SK" sz="2000" b="1" i="0" u="none" strike="noStrike" dirty="0">
                        <a:solidFill>
                          <a:srgbClr val="660066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u="none" strike="noStrike" dirty="0" smtClean="0">
                          <a:solidFill>
                            <a:srgbClr val="660066"/>
                          </a:solidFill>
                          <a:effectLst/>
                          <a:latin typeface="+mj-lt"/>
                        </a:rPr>
                        <a:t>No Burnout (n=750)</a:t>
                      </a: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u="none" strike="noStrike" dirty="0" smtClean="0">
                          <a:solidFill>
                            <a:srgbClr val="660066"/>
                          </a:solidFill>
                          <a:effectLst/>
                          <a:latin typeface="+mj-lt"/>
                        </a:rPr>
                        <a:t>Burnout (n=940)</a:t>
                      </a: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solidFill>
                            <a:srgbClr val="660066"/>
                          </a:solidFill>
                          <a:effectLst/>
                          <a:latin typeface="+mj-lt"/>
                        </a:rPr>
                        <a:t>p</a:t>
                      </a:r>
                      <a:r>
                        <a:rPr lang="is-IS" sz="2000" u="none" strike="noStrike" dirty="0" smtClean="0">
                          <a:solidFill>
                            <a:srgbClr val="660066"/>
                          </a:solidFill>
                          <a:effectLst/>
                          <a:latin typeface="+mj-lt"/>
                        </a:rPr>
                        <a:t>-value</a:t>
                      </a:r>
                    </a:p>
                  </a:txBody>
                  <a:tcPr marL="9348" marR="9348" marT="9348" marB="0" anchor="b"/>
                </a:tc>
              </a:tr>
              <a:tr h="219252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i="0" u="none" strike="noStrike" baseline="0" dirty="0" err="1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Current</a:t>
                      </a:r>
                      <a:r>
                        <a:rPr lang="de-DE" sz="2000" b="1" i="0" u="none" strike="noStrike" baseline="0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2000" b="1" i="0" u="none" strike="noStrike" baseline="0" dirty="0" err="1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rotation</a:t>
                      </a:r>
                      <a:endParaRPr lang="de-DE" sz="2000" b="1" i="0" u="none" strike="noStrike" baseline="0" dirty="0" smtClean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2000" b="1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2000" b="1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1" i="0" u="none" strike="noStrike" dirty="0" smtClean="0">
                          <a:solidFill>
                            <a:srgbClr val="DE6225"/>
                          </a:solidFill>
                          <a:effectLst/>
                          <a:latin typeface="+mj-lt"/>
                        </a:rPr>
                        <a:t>0.001</a:t>
                      </a:r>
                      <a:endParaRPr lang="hr-HR" sz="2000" b="1" i="0" u="none" strike="noStrike" dirty="0">
                        <a:solidFill>
                          <a:srgbClr val="DE6225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</a:tr>
              <a:tr h="219252"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dirty="0" smtClean="0">
                          <a:solidFill>
                            <a:srgbClr val="52535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ICU/ER/</a:t>
                      </a:r>
                      <a:r>
                        <a:rPr lang="de-DE" sz="1600" b="0" i="0" u="none" strike="noStrike" kern="1200" dirty="0" err="1" smtClean="0">
                          <a:solidFill>
                            <a:srgbClr val="52535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Inpatient</a:t>
                      </a:r>
                      <a:endParaRPr lang="de-DE" sz="1600" b="0" i="0" u="none" strike="noStrike" kern="1200" dirty="0" smtClean="0">
                        <a:solidFill>
                          <a:srgbClr val="52535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41%</a:t>
                      </a:r>
                      <a:endParaRPr lang="hr-HR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50%</a:t>
                      </a:r>
                      <a:endParaRPr lang="hr-HR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endParaRPr lang="hr-HR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</a:tr>
              <a:tr h="219252"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dirty="0" err="1" smtClean="0">
                          <a:solidFill>
                            <a:srgbClr val="52535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Elective</a:t>
                      </a:r>
                      <a:r>
                        <a:rPr lang="de-DE" sz="1600" b="0" i="0" u="none" strike="noStrike" kern="1200" dirty="0" smtClean="0">
                          <a:solidFill>
                            <a:srgbClr val="52535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600" b="0" i="0" u="none" strike="noStrike" kern="1200" dirty="0" err="1" smtClean="0">
                          <a:solidFill>
                            <a:srgbClr val="52535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Ambulatory</a:t>
                      </a:r>
                      <a:r>
                        <a:rPr lang="de-DE" sz="1600" b="0" i="0" u="none" strike="noStrike" kern="1200" dirty="0" smtClean="0">
                          <a:solidFill>
                            <a:srgbClr val="52535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600" b="0" i="0" u="none" strike="noStrike" kern="1200" dirty="0" err="1" smtClean="0">
                          <a:solidFill>
                            <a:srgbClr val="52535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Nursery</a:t>
                      </a:r>
                      <a:r>
                        <a:rPr lang="de-DE" sz="1600" b="0" i="0" u="none" strike="noStrike" kern="1200" dirty="0" smtClean="0">
                          <a:solidFill>
                            <a:srgbClr val="52535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/Research</a:t>
                      </a: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46%</a:t>
                      </a:r>
                      <a:endParaRPr lang="hr-HR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39%</a:t>
                      </a:r>
                      <a:endParaRPr lang="hr-HR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hr-HR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</a:tr>
              <a:tr h="219252"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dirty="0" smtClean="0">
                          <a:solidFill>
                            <a:srgbClr val="52535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13%</a:t>
                      </a:r>
                      <a:endParaRPr lang="hr-HR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11%</a:t>
                      </a:r>
                      <a:endParaRPr lang="hr-HR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hr-HR" sz="1600" b="0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</a:tr>
              <a:tr h="5750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Last vacation (&lt; 1 months</a:t>
                      </a:r>
                      <a:r>
                        <a:rPr lang="en-US" sz="2000" b="1" i="0" u="none" strike="noStrike" baseline="0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 ago)</a:t>
                      </a:r>
                      <a:endParaRPr lang="en-US" sz="2000" b="1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1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25%</a:t>
                      </a:r>
                      <a:endParaRPr lang="hr-HR" sz="2000" b="1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1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20%</a:t>
                      </a:r>
                      <a:endParaRPr lang="hr-HR" sz="2000" b="1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1" i="0" u="none" strike="noStrike" dirty="0" smtClean="0">
                          <a:solidFill>
                            <a:srgbClr val="DE6225"/>
                          </a:solidFill>
                          <a:effectLst/>
                          <a:latin typeface="+mj-lt"/>
                        </a:rPr>
                        <a:t>0.013</a:t>
                      </a:r>
                      <a:endParaRPr lang="hr-HR" sz="2000" b="1" i="0" u="none" strike="noStrike" dirty="0">
                        <a:solidFill>
                          <a:srgbClr val="DE6225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</a:tr>
              <a:tr h="5750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Last</a:t>
                      </a:r>
                      <a:r>
                        <a:rPr lang="en-US" sz="2000" b="1" i="0" u="none" strike="noStrike" baseline="0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 full weekend off</a:t>
                      </a:r>
                      <a:r>
                        <a:rPr lang="en-US" sz="2000" b="1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 (1 week ago)</a:t>
                      </a:r>
                      <a:endParaRPr lang="en-US" sz="2000" b="1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j-lt"/>
                        </a:rPr>
                        <a:t>51%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j-lt"/>
                        </a:rPr>
                        <a:t>39%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1" i="0" u="none" strike="noStrike" dirty="0" smtClean="0">
                          <a:solidFill>
                            <a:srgbClr val="DE6225"/>
                          </a:solidFill>
                          <a:effectLst/>
                          <a:latin typeface="+mj-lt"/>
                        </a:rPr>
                        <a:t>0.001</a:t>
                      </a:r>
                      <a:endParaRPr lang="hr-HR" sz="2000" b="1" i="0" u="none" strike="noStrike" dirty="0">
                        <a:solidFill>
                          <a:srgbClr val="DE6225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</a:tr>
              <a:tr h="5750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Major Medical Error in last 3 months</a:t>
                      </a:r>
                      <a:endParaRPr lang="en-US" sz="2000" b="1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11%</a:t>
                      </a:r>
                      <a:endParaRPr lang="en-US" sz="2000" b="1" dirty="0"/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525353"/>
                          </a:solidFill>
                          <a:latin typeface="+mj-lt"/>
                        </a:rPr>
                        <a:t>24%</a:t>
                      </a:r>
                      <a:endParaRPr lang="en-US" sz="2000" b="1" dirty="0">
                        <a:solidFill>
                          <a:srgbClr val="525353"/>
                        </a:solidFill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DE6225"/>
                          </a:solidFill>
                          <a:latin typeface="+mj-lt"/>
                        </a:rPr>
                        <a:t>0.001</a:t>
                      </a:r>
                      <a:endParaRPr lang="en-US" sz="2000" b="1" dirty="0">
                        <a:solidFill>
                          <a:srgbClr val="DE6225"/>
                        </a:solidFill>
                        <a:latin typeface="+mj-lt"/>
                      </a:endParaRPr>
                    </a:p>
                  </a:txBody>
                  <a:tcPr marL="9348" marR="9348" marT="9348" marB="0" anchor="b"/>
                </a:tc>
              </a:tr>
              <a:tr h="12435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Sleepiness (Epworth Sleep Scale)</a:t>
                      </a:r>
                      <a:endParaRPr lang="en-US" sz="2000" b="1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8.7</a:t>
                      </a:r>
                      <a:endParaRPr lang="en-US" sz="2000" b="1" dirty="0"/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1" i="0" u="none" strike="noStrike" dirty="0" smtClean="0">
                          <a:solidFill>
                            <a:srgbClr val="525353"/>
                          </a:solidFill>
                          <a:effectLst/>
                          <a:latin typeface="+mj-lt"/>
                        </a:rPr>
                        <a:t>10.6</a:t>
                      </a:r>
                      <a:endParaRPr lang="hr-HR" sz="2000" b="1" i="0" u="none" strike="noStrike" dirty="0">
                        <a:solidFill>
                          <a:srgbClr val="525353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1" i="0" u="none" strike="noStrike" dirty="0" smtClean="0">
                          <a:solidFill>
                            <a:srgbClr val="DE6225"/>
                          </a:solidFill>
                          <a:effectLst/>
                          <a:latin typeface="+mj-lt"/>
                        </a:rPr>
                        <a:t>0.001</a:t>
                      </a:r>
                      <a:endParaRPr lang="hr-HR" sz="2000" b="1" i="0" u="none" strike="noStrike" dirty="0">
                        <a:solidFill>
                          <a:srgbClr val="DE6225"/>
                        </a:solidFill>
                        <a:effectLst/>
                        <a:latin typeface="+mj-lt"/>
                      </a:endParaRPr>
                    </a:p>
                  </a:txBody>
                  <a:tcPr marL="9348" marR="9348" marT="934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490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Custom Design">
  <a:themeElements>
    <a:clrScheme name="5_Custom Design 1">
      <a:dk1>
        <a:srgbClr val="525353"/>
      </a:dk1>
      <a:lt1>
        <a:srgbClr val="FFFFFF"/>
      </a:lt1>
      <a:dk2>
        <a:srgbClr val="525353"/>
      </a:dk2>
      <a:lt2>
        <a:srgbClr val="000000"/>
      </a:lt2>
      <a:accent1>
        <a:srgbClr val="3BB0C2"/>
      </a:accent1>
      <a:accent2>
        <a:srgbClr val="ADCC2B"/>
      </a:accent2>
      <a:accent3>
        <a:srgbClr val="FFFFFF"/>
      </a:accent3>
      <a:accent4>
        <a:srgbClr val="454646"/>
      </a:accent4>
      <a:accent5>
        <a:srgbClr val="AFD4DD"/>
      </a:accent5>
      <a:accent6>
        <a:srgbClr val="9CB926"/>
      </a:accent6>
      <a:hlink>
        <a:srgbClr val="DE6225"/>
      </a:hlink>
      <a:folHlink>
        <a:srgbClr val="BB3B20"/>
      </a:folHlink>
    </a:clrScheme>
    <a:fontScheme name="5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Geneva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Geneva" pitchFamily="28" charset="-128"/>
          </a:defRPr>
        </a:defPPr>
      </a:lstStyle>
    </a:lnDef>
  </a:objectDefaults>
  <a:extraClrSchemeLst>
    <a:extraClrScheme>
      <a:clrScheme name="5_Custom Design 1">
        <a:dk1>
          <a:srgbClr val="525353"/>
        </a:dk1>
        <a:lt1>
          <a:srgbClr val="FFFFFF"/>
        </a:lt1>
        <a:dk2>
          <a:srgbClr val="525353"/>
        </a:dk2>
        <a:lt2>
          <a:srgbClr val="000000"/>
        </a:lt2>
        <a:accent1>
          <a:srgbClr val="3BB0C2"/>
        </a:accent1>
        <a:accent2>
          <a:srgbClr val="ADCC2B"/>
        </a:accent2>
        <a:accent3>
          <a:srgbClr val="FFFFFF"/>
        </a:accent3>
        <a:accent4>
          <a:srgbClr val="454646"/>
        </a:accent4>
        <a:accent5>
          <a:srgbClr val="AFD4DD"/>
        </a:accent5>
        <a:accent6>
          <a:srgbClr val="9CB926"/>
        </a:accent6>
        <a:hlink>
          <a:srgbClr val="DE6225"/>
        </a:hlink>
        <a:folHlink>
          <a:srgbClr val="BB3B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Custom Design">
  <a:themeElements>
    <a:clrScheme name="8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Geneva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Geneva" pitchFamily="28" charset="-128"/>
          </a:defRPr>
        </a:defPPr>
      </a:lstStyle>
    </a:lnDef>
  </a:objectDefaults>
  <a:extraClrSchemeLst>
    <a:extraClrScheme>
      <a:clrScheme name="8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Custom Design">
  <a:themeElements>
    <a:clrScheme name="9_Custom Design 1">
      <a:dk1>
        <a:srgbClr val="525353"/>
      </a:dk1>
      <a:lt1>
        <a:srgbClr val="FFFFFF"/>
      </a:lt1>
      <a:dk2>
        <a:srgbClr val="525353"/>
      </a:dk2>
      <a:lt2>
        <a:srgbClr val="000000"/>
      </a:lt2>
      <a:accent1>
        <a:srgbClr val="3BB0C2"/>
      </a:accent1>
      <a:accent2>
        <a:srgbClr val="ADCC2B"/>
      </a:accent2>
      <a:accent3>
        <a:srgbClr val="FFFFFF"/>
      </a:accent3>
      <a:accent4>
        <a:srgbClr val="454646"/>
      </a:accent4>
      <a:accent5>
        <a:srgbClr val="AFD4DD"/>
      </a:accent5>
      <a:accent6>
        <a:srgbClr val="9CB926"/>
      </a:accent6>
      <a:hlink>
        <a:srgbClr val="DE6225"/>
      </a:hlink>
      <a:folHlink>
        <a:srgbClr val="BB3B20"/>
      </a:folHlink>
    </a:clrScheme>
    <a:fontScheme name="9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Geneva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Geneva" pitchFamily="28" charset="-128"/>
          </a:defRPr>
        </a:defPPr>
      </a:lstStyle>
    </a:lnDef>
  </a:objectDefaults>
  <a:extraClrSchemeLst>
    <a:extraClrScheme>
      <a:clrScheme name="9_Custom Design 1">
        <a:dk1>
          <a:srgbClr val="525353"/>
        </a:dk1>
        <a:lt1>
          <a:srgbClr val="FFFFFF"/>
        </a:lt1>
        <a:dk2>
          <a:srgbClr val="525353"/>
        </a:dk2>
        <a:lt2>
          <a:srgbClr val="000000"/>
        </a:lt2>
        <a:accent1>
          <a:srgbClr val="3BB0C2"/>
        </a:accent1>
        <a:accent2>
          <a:srgbClr val="ADCC2B"/>
        </a:accent2>
        <a:accent3>
          <a:srgbClr val="FFFFFF"/>
        </a:accent3>
        <a:accent4>
          <a:srgbClr val="454646"/>
        </a:accent4>
        <a:accent5>
          <a:srgbClr val="AFD4DD"/>
        </a:accent5>
        <a:accent6>
          <a:srgbClr val="9CB926"/>
        </a:accent6>
        <a:hlink>
          <a:srgbClr val="DE6225"/>
        </a:hlink>
        <a:folHlink>
          <a:srgbClr val="BB3B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Custom Design">
  <a:themeElements>
    <a:clrScheme name="10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Geneva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Geneva" pitchFamily="28" charset="-128"/>
          </a:defRPr>
        </a:defPPr>
      </a:lstStyle>
    </a:lnDef>
  </a:objectDefaults>
  <a:extraClrSchemeLst>
    <a:extraClrScheme>
      <a:clrScheme name="10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Custom Design">
  <a:themeElements>
    <a:clrScheme name="11_Custom Design 1">
      <a:dk1>
        <a:srgbClr val="525353"/>
      </a:dk1>
      <a:lt1>
        <a:srgbClr val="FFFFFF"/>
      </a:lt1>
      <a:dk2>
        <a:srgbClr val="525353"/>
      </a:dk2>
      <a:lt2>
        <a:srgbClr val="000000"/>
      </a:lt2>
      <a:accent1>
        <a:srgbClr val="3BB0C2"/>
      </a:accent1>
      <a:accent2>
        <a:srgbClr val="ADCC2B"/>
      </a:accent2>
      <a:accent3>
        <a:srgbClr val="FFFFFF"/>
      </a:accent3>
      <a:accent4>
        <a:srgbClr val="454646"/>
      </a:accent4>
      <a:accent5>
        <a:srgbClr val="AFD4DD"/>
      </a:accent5>
      <a:accent6>
        <a:srgbClr val="9CB926"/>
      </a:accent6>
      <a:hlink>
        <a:srgbClr val="DE6225"/>
      </a:hlink>
      <a:folHlink>
        <a:srgbClr val="BB3B20"/>
      </a:folHlink>
    </a:clrScheme>
    <a:fontScheme name="1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Geneva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Geneva" pitchFamily="28" charset="-128"/>
          </a:defRPr>
        </a:defPPr>
      </a:lstStyle>
    </a:lnDef>
  </a:objectDefaults>
  <a:extraClrSchemeLst>
    <a:extraClrScheme>
      <a:clrScheme name="11_Custom Design 1">
        <a:dk1>
          <a:srgbClr val="525353"/>
        </a:dk1>
        <a:lt1>
          <a:srgbClr val="FFFFFF"/>
        </a:lt1>
        <a:dk2>
          <a:srgbClr val="525353"/>
        </a:dk2>
        <a:lt2>
          <a:srgbClr val="000000"/>
        </a:lt2>
        <a:accent1>
          <a:srgbClr val="3BB0C2"/>
        </a:accent1>
        <a:accent2>
          <a:srgbClr val="ADCC2B"/>
        </a:accent2>
        <a:accent3>
          <a:srgbClr val="FFFFFF"/>
        </a:accent3>
        <a:accent4>
          <a:srgbClr val="454646"/>
        </a:accent4>
        <a:accent5>
          <a:srgbClr val="AFD4DD"/>
        </a:accent5>
        <a:accent6>
          <a:srgbClr val="9CB926"/>
        </a:accent6>
        <a:hlink>
          <a:srgbClr val="DE6225"/>
        </a:hlink>
        <a:folHlink>
          <a:srgbClr val="BB3B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Custom Design">
  <a:themeElements>
    <a:clrScheme name="1_Custom Design 1">
      <a:dk1>
        <a:srgbClr val="525353"/>
      </a:dk1>
      <a:lt1>
        <a:srgbClr val="FFFFFF"/>
      </a:lt1>
      <a:dk2>
        <a:srgbClr val="525353"/>
      </a:dk2>
      <a:lt2>
        <a:srgbClr val="000000"/>
      </a:lt2>
      <a:accent1>
        <a:srgbClr val="3BB0C2"/>
      </a:accent1>
      <a:accent2>
        <a:srgbClr val="ADCC2B"/>
      </a:accent2>
      <a:accent3>
        <a:srgbClr val="FFFFFF"/>
      </a:accent3>
      <a:accent4>
        <a:srgbClr val="454646"/>
      </a:accent4>
      <a:accent5>
        <a:srgbClr val="AFD4DD"/>
      </a:accent5>
      <a:accent6>
        <a:srgbClr val="9CB926"/>
      </a:accent6>
      <a:hlink>
        <a:srgbClr val="DE6225"/>
      </a:hlink>
      <a:folHlink>
        <a:srgbClr val="BB3B2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Geneva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Geneva" pitchFamily="28" charset="-128"/>
          </a:defRPr>
        </a:defPPr>
      </a:lstStyle>
    </a:lnDef>
  </a:objectDefaults>
  <a:extraClrSchemeLst>
    <a:extraClrScheme>
      <a:clrScheme name="1_Custom Design 1">
        <a:dk1>
          <a:srgbClr val="525353"/>
        </a:dk1>
        <a:lt1>
          <a:srgbClr val="FFFFFF"/>
        </a:lt1>
        <a:dk2>
          <a:srgbClr val="525353"/>
        </a:dk2>
        <a:lt2>
          <a:srgbClr val="000000"/>
        </a:lt2>
        <a:accent1>
          <a:srgbClr val="3BB0C2"/>
        </a:accent1>
        <a:accent2>
          <a:srgbClr val="ADCC2B"/>
        </a:accent2>
        <a:accent3>
          <a:srgbClr val="FFFFFF"/>
        </a:accent3>
        <a:accent4>
          <a:srgbClr val="454646"/>
        </a:accent4>
        <a:accent5>
          <a:srgbClr val="AFD4DD"/>
        </a:accent5>
        <a:accent6>
          <a:srgbClr val="9CB926"/>
        </a:accent6>
        <a:hlink>
          <a:srgbClr val="DE6225"/>
        </a:hlink>
        <a:folHlink>
          <a:srgbClr val="BB3B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Seattle Children's">
      <a:dk1>
        <a:srgbClr val="525353"/>
      </a:dk1>
      <a:lt1>
        <a:srgbClr val="FFFFFF"/>
      </a:lt1>
      <a:dk2>
        <a:srgbClr val="193764"/>
      </a:dk2>
      <a:lt2>
        <a:srgbClr val="D3EDF0"/>
      </a:lt2>
      <a:accent1>
        <a:srgbClr val="0085A2"/>
      </a:accent1>
      <a:accent2>
        <a:srgbClr val="129548"/>
      </a:accent2>
      <a:accent3>
        <a:srgbClr val="DE6225"/>
      </a:accent3>
      <a:accent4>
        <a:srgbClr val="525353"/>
      </a:accent4>
      <a:accent5>
        <a:srgbClr val="3BB0C2"/>
      </a:accent5>
      <a:accent6>
        <a:srgbClr val="193764"/>
      </a:accent6>
      <a:hlink>
        <a:srgbClr val="0085A2"/>
      </a:hlink>
      <a:folHlink>
        <a:srgbClr val="3BB0C2"/>
      </a:folHlink>
    </a:clrScheme>
    <a:fontScheme name="Seattle Children'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Office Theme">
  <a:themeElements>
    <a:clrScheme name="Seattle Children's">
      <a:dk1>
        <a:srgbClr val="525353"/>
      </a:dk1>
      <a:lt1>
        <a:srgbClr val="FFFFFF"/>
      </a:lt1>
      <a:dk2>
        <a:srgbClr val="193764"/>
      </a:dk2>
      <a:lt2>
        <a:srgbClr val="D3EDF0"/>
      </a:lt2>
      <a:accent1>
        <a:srgbClr val="0085A2"/>
      </a:accent1>
      <a:accent2>
        <a:srgbClr val="129548"/>
      </a:accent2>
      <a:accent3>
        <a:srgbClr val="DE6225"/>
      </a:accent3>
      <a:accent4>
        <a:srgbClr val="525353"/>
      </a:accent4>
      <a:accent5>
        <a:srgbClr val="3BB0C2"/>
      </a:accent5>
      <a:accent6>
        <a:srgbClr val="193764"/>
      </a:accent6>
      <a:hlink>
        <a:srgbClr val="0085A2"/>
      </a:hlink>
      <a:folHlink>
        <a:srgbClr val="3BB0C2"/>
      </a:folHlink>
    </a:clrScheme>
    <a:fontScheme name="Seattle Children'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Custom Design">
  <a:themeElements>
    <a:clrScheme name="6_Custom Design 1">
      <a:dk1>
        <a:srgbClr val="525353"/>
      </a:dk1>
      <a:lt1>
        <a:srgbClr val="FFFFFF"/>
      </a:lt1>
      <a:dk2>
        <a:srgbClr val="525353"/>
      </a:dk2>
      <a:lt2>
        <a:srgbClr val="000000"/>
      </a:lt2>
      <a:accent1>
        <a:srgbClr val="3BB0C2"/>
      </a:accent1>
      <a:accent2>
        <a:srgbClr val="ADCC2B"/>
      </a:accent2>
      <a:accent3>
        <a:srgbClr val="FFFFFF"/>
      </a:accent3>
      <a:accent4>
        <a:srgbClr val="454646"/>
      </a:accent4>
      <a:accent5>
        <a:srgbClr val="AFD4DD"/>
      </a:accent5>
      <a:accent6>
        <a:srgbClr val="9CB926"/>
      </a:accent6>
      <a:hlink>
        <a:srgbClr val="DE6225"/>
      </a:hlink>
      <a:folHlink>
        <a:srgbClr val="BB3B20"/>
      </a:folHlink>
    </a:clrScheme>
    <a:fontScheme name="6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Geneva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Geneva" pitchFamily="28" charset="-128"/>
          </a:defRPr>
        </a:defPPr>
      </a:lstStyle>
    </a:lnDef>
  </a:objectDefaults>
  <a:extraClrSchemeLst>
    <a:extraClrScheme>
      <a:clrScheme name="6_Custom Design 1">
        <a:dk1>
          <a:srgbClr val="525353"/>
        </a:dk1>
        <a:lt1>
          <a:srgbClr val="FFFFFF"/>
        </a:lt1>
        <a:dk2>
          <a:srgbClr val="525353"/>
        </a:dk2>
        <a:lt2>
          <a:srgbClr val="000000"/>
        </a:lt2>
        <a:accent1>
          <a:srgbClr val="3BB0C2"/>
        </a:accent1>
        <a:accent2>
          <a:srgbClr val="ADCC2B"/>
        </a:accent2>
        <a:accent3>
          <a:srgbClr val="FFFFFF"/>
        </a:accent3>
        <a:accent4>
          <a:srgbClr val="454646"/>
        </a:accent4>
        <a:accent5>
          <a:srgbClr val="AFD4DD"/>
        </a:accent5>
        <a:accent6>
          <a:srgbClr val="9CB926"/>
        </a:accent6>
        <a:hlink>
          <a:srgbClr val="DE6225"/>
        </a:hlink>
        <a:folHlink>
          <a:srgbClr val="BB3B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Custom Design">
  <a:themeElements>
    <a:clrScheme name="7_Custom Design 1">
      <a:dk1>
        <a:srgbClr val="525353"/>
      </a:dk1>
      <a:lt1>
        <a:srgbClr val="FFFFFF"/>
      </a:lt1>
      <a:dk2>
        <a:srgbClr val="525353"/>
      </a:dk2>
      <a:lt2>
        <a:srgbClr val="000000"/>
      </a:lt2>
      <a:accent1>
        <a:srgbClr val="3BB0C2"/>
      </a:accent1>
      <a:accent2>
        <a:srgbClr val="ADCC2B"/>
      </a:accent2>
      <a:accent3>
        <a:srgbClr val="FFFFFF"/>
      </a:accent3>
      <a:accent4>
        <a:srgbClr val="454646"/>
      </a:accent4>
      <a:accent5>
        <a:srgbClr val="AFD4DD"/>
      </a:accent5>
      <a:accent6>
        <a:srgbClr val="9CB926"/>
      </a:accent6>
      <a:hlink>
        <a:srgbClr val="DE6225"/>
      </a:hlink>
      <a:folHlink>
        <a:srgbClr val="BB3B20"/>
      </a:folHlink>
    </a:clrScheme>
    <a:fontScheme name="7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Geneva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Geneva" pitchFamily="28" charset="-128"/>
          </a:defRPr>
        </a:defPPr>
      </a:lstStyle>
    </a:lnDef>
  </a:objectDefaults>
  <a:extraClrSchemeLst>
    <a:extraClrScheme>
      <a:clrScheme name="7_Custom Design 1">
        <a:dk1>
          <a:srgbClr val="525353"/>
        </a:dk1>
        <a:lt1>
          <a:srgbClr val="FFFFFF"/>
        </a:lt1>
        <a:dk2>
          <a:srgbClr val="525353"/>
        </a:dk2>
        <a:lt2>
          <a:srgbClr val="000000"/>
        </a:lt2>
        <a:accent1>
          <a:srgbClr val="3BB0C2"/>
        </a:accent1>
        <a:accent2>
          <a:srgbClr val="ADCC2B"/>
        </a:accent2>
        <a:accent3>
          <a:srgbClr val="FFFFFF"/>
        </a:accent3>
        <a:accent4>
          <a:srgbClr val="454646"/>
        </a:accent4>
        <a:accent5>
          <a:srgbClr val="AFD4DD"/>
        </a:accent5>
        <a:accent6>
          <a:srgbClr val="9CB926"/>
        </a:accent6>
        <a:hlink>
          <a:srgbClr val="DE6225"/>
        </a:hlink>
        <a:folHlink>
          <a:srgbClr val="BB3B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Custom Design">
  <a:themeElements>
    <a:clrScheme name="1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Geneva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Geneva" pitchFamily="28" charset="-128"/>
          </a:defRPr>
        </a:defPPr>
      </a:lstStyle>
    </a:lnDef>
  </a:objectDefaults>
  <a:extraClrSchemeLst>
    <a:extraClrScheme>
      <a:clrScheme name="1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_Custom Design">
  <a:themeElements>
    <a:clrScheme name="13_Custom Design 1">
      <a:dk1>
        <a:srgbClr val="525353"/>
      </a:dk1>
      <a:lt1>
        <a:srgbClr val="FFFFFF"/>
      </a:lt1>
      <a:dk2>
        <a:srgbClr val="525353"/>
      </a:dk2>
      <a:lt2>
        <a:srgbClr val="000000"/>
      </a:lt2>
      <a:accent1>
        <a:srgbClr val="3BB0C2"/>
      </a:accent1>
      <a:accent2>
        <a:srgbClr val="ADCC2B"/>
      </a:accent2>
      <a:accent3>
        <a:srgbClr val="FFFFFF"/>
      </a:accent3>
      <a:accent4>
        <a:srgbClr val="454646"/>
      </a:accent4>
      <a:accent5>
        <a:srgbClr val="AFD4DD"/>
      </a:accent5>
      <a:accent6>
        <a:srgbClr val="9CB926"/>
      </a:accent6>
      <a:hlink>
        <a:srgbClr val="DE6225"/>
      </a:hlink>
      <a:folHlink>
        <a:srgbClr val="BB3B20"/>
      </a:folHlink>
    </a:clrScheme>
    <a:fontScheme name="1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Geneva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Geneva" pitchFamily="28" charset="-128"/>
          </a:defRPr>
        </a:defPPr>
      </a:lstStyle>
    </a:lnDef>
  </a:objectDefaults>
  <a:extraClrSchemeLst>
    <a:extraClrScheme>
      <a:clrScheme name="13_Custom Design 1">
        <a:dk1>
          <a:srgbClr val="525353"/>
        </a:dk1>
        <a:lt1>
          <a:srgbClr val="FFFFFF"/>
        </a:lt1>
        <a:dk2>
          <a:srgbClr val="525353"/>
        </a:dk2>
        <a:lt2>
          <a:srgbClr val="000000"/>
        </a:lt2>
        <a:accent1>
          <a:srgbClr val="3BB0C2"/>
        </a:accent1>
        <a:accent2>
          <a:srgbClr val="ADCC2B"/>
        </a:accent2>
        <a:accent3>
          <a:srgbClr val="FFFFFF"/>
        </a:accent3>
        <a:accent4>
          <a:srgbClr val="454646"/>
        </a:accent4>
        <a:accent5>
          <a:srgbClr val="AFD4DD"/>
        </a:accent5>
        <a:accent6>
          <a:srgbClr val="9CB926"/>
        </a:accent6>
        <a:hlink>
          <a:srgbClr val="DE6225"/>
        </a:hlink>
        <a:folHlink>
          <a:srgbClr val="BB3B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Geneva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Geneva" pitchFamily="28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Custom Design">
  <a:themeElements>
    <a:clrScheme name="2_Custom Design 1">
      <a:dk1>
        <a:srgbClr val="525353"/>
      </a:dk1>
      <a:lt1>
        <a:srgbClr val="FFFFFF"/>
      </a:lt1>
      <a:dk2>
        <a:srgbClr val="525353"/>
      </a:dk2>
      <a:lt2>
        <a:srgbClr val="000000"/>
      </a:lt2>
      <a:accent1>
        <a:srgbClr val="3BB0C2"/>
      </a:accent1>
      <a:accent2>
        <a:srgbClr val="ADCC2B"/>
      </a:accent2>
      <a:accent3>
        <a:srgbClr val="FFFFFF"/>
      </a:accent3>
      <a:accent4>
        <a:srgbClr val="454646"/>
      </a:accent4>
      <a:accent5>
        <a:srgbClr val="AFD4DD"/>
      </a:accent5>
      <a:accent6>
        <a:srgbClr val="9CB926"/>
      </a:accent6>
      <a:hlink>
        <a:srgbClr val="DE6225"/>
      </a:hlink>
      <a:folHlink>
        <a:srgbClr val="BB3B2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Geneva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Geneva" pitchFamily="28" charset="-128"/>
          </a:defRPr>
        </a:defPPr>
      </a:lstStyle>
    </a:lnDef>
  </a:objectDefaults>
  <a:extraClrSchemeLst>
    <a:extraClrScheme>
      <a:clrScheme name="2_Custom Design 1">
        <a:dk1>
          <a:srgbClr val="525353"/>
        </a:dk1>
        <a:lt1>
          <a:srgbClr val="FFFFFF"/>
        </a:lt1>
        <a:dk2>
          <a:srgbClr val="525353"/>
        </a:dk2>
        <a:lt2>
          <a:srgbClr val="000000"/>
        </a:lt2>
        <a:accent1>
          <a:srgbClr val="3BB0C2"/>
        </a:accent1>
        <a:accent2>
          <a:srgbClr val="ADCC2B"/>
        </a:accent2>
        <a:accent3>
          <a:srgbClr val="FFFFFF"/>
        </a:accent3>
        <a:accent4>
          <a:srgbClr val="454646"/>
        </a:accent4>
        <a:accent5>
          <a:srgbClr val="AFD4DD"/>
        </a:accent5>
        <a:accent6>
          <a:srgbClr val="9CB926"/>
        </a:accent6>
        <a:hlink>
          <a:srgbClr val="DE6225"/>
        </a:hlink>
        <a:folHlink>
          <a:srgbClr val="BB3B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Geneva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Geneva" pitchFamily="28" charset="-128"/>
          </a:defRPr>
        </a:defPPr>
      </a:lstStyle>
    </a:lnDef>
  </a:objectDefaults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Custom Design">
  <a:themeElements>
    <a:clrScheme name="3_Custom Design 1">
      <a:dk1>
        <a:srgbClr val="525353"/>
      </a:dk1>
      <a:lt1>
        <a:srgbClr val="FFFFFF"/>
      </a:lt1>
      <a:dk2>
        <a:srgbClr val="525353"/>
      </a:dk2>
      <a:lt2>
        <a:srgbClr val="000000"/>
      </a:lt2>
      <a:accent1>
        <a:srgbClr val="3BB0C2"/>
      </a:accent1>
      <a:accent2>
        <a:srgbClr val="ADCC2B"/>
      </a:accent2>
      <a:accent3>
        <a:srgbClr val="FFFFFF"/>
      </a:accent3>
      <a:accent4>
        <a:srgbClr val="454646"/>
      </a:accent4>
      <a:accent5>
        <a:srgbClr val="AFD4DD"/>
      </a:accent5>
      <a:accent6>
        <a:srgbClr val="9CB926"/>
      </a:accent6>
      <a:hlink>
        <a:srgbClr val="DE6225"/>
      </a:hlink>
      <a:folHlink>
        <a:srgbClr val="BB3B2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Geneva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BB0C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Geneva" pitchFamily="28" charset="-128"/>
          </a:defRPr>
        </a:defPPr>
      </a:lstStyle>
    </a:lnDef>
  </a:objectDefaults>
  <a:extraClrSchemeLst>
    <a:extraClrScheme>
      <a:clrScheme name="3_Custom Design 1">
        <a:dk1>
          <a:srgbClr val="525353"/>
        </a:dk1>
        <a:lt1>
          <a:srgbClr val="FFFFFF"/>
        </a:lt1>
        <a:dk2>
          <a:srgbClr val="525353"/>
        </a:dk2>
        <a:lt2>
          <a:srgbClr val="000000"/>
        </a:lt2>
        <a:accent1>
          <a:srgbClr val="3BB0C2"/>
        </a:accent1>
        <a:accent2>
          <a:srgbClr val="ADCC2B"/>
        </a:accent2>
        <a:accent3>
          <a:srgbClr val="FFFFFF"/>
        </a:accent3>
        <a:accent4>
          <a:srgbClr val="454646"/>
        </a:accent4>
        <a:accent5>
          <a:srgbClr val="AFD4DD"/>
        </a:accent5>
        <a:accent6>
          <a:srgbClr val="9CB926"/>
        </a:accent6>
        <a:hlink>
          <a:srgbClr val="DE6225"/>
        </a:hlink>
        <a:folHlink>
          <a:srgbClr val="BB3B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Regional Deans_wwami and pathways</Template>
  <TotalTime>9928</TotalTime>
  <Words>1747</Words>
  <Application>Microsoft Office PowerPoint</Application>
  <PresentationFormat>On-screen Show (4:3)</PresentationFormat>
  <Paragraphs>383</Paragraphs>
  <Slides>22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5_Custom Design</vt:lpstr>
      <vt:lpstr>6_Custom Design</vt:lpstr>
      <vt:lpstr>7_Custom Design</vt:lpstr>
      <vt:lpstr>12_Custom Design</vt:lpstr>
      <vt:lpstr>13_Custom Design</vt:lpstr>
      <vt:lpstr>Custom Design</vt:lpstr>
      <vt:lpstr>2_Custom Design</vt:lpstr>
      <vt:lpstr>4_Custom Design</vt:lpstr>
      <vt:lpstr>3_Custom Design</vt:lpstr>
      <vt:lpstr>8_Custom Design</vt:lpstr>
      <vt:lpstr>9_Custom Design</vt:lpstr>
      <vt:lpstr>10_Custom Design</vt:lpstr>
      <vt:lpstr>11_Custom Design</vt:lpstr>
      <vt:lpstr>1_Custom Design</vt:lpstr>
      <vt:lpstr>Office Theme</vt:lpstr>
      <vt:lpstr>1_Office Theme</vt:lpstr>
      <vt:lpstr>Burnout in Pediatric Residents  A National Survey to Inform Future Interventions</vt:lpstr>
      <vt:lpstr>PowerPoint Presentation</vt:lpstr>
      <vt:lpstr>Background</vt:lpstr>
      <vt:lpstr>Pediatric Resident Burnout-Resilience Study Consortium (PRB-RSC)</vt:lpstr>
      <vt:lpstr>PRB-RSC Participating Sites</vt:lpstr>
      <vt:lpstr>Survey Tool</vt:lpstr>
      <vt:lpstr>Key Findings</vt:lpstr>
      <vt:lpstr>Demographics – 2016 Annual Survey</vt:lpstr>
      <vt:lpstr>Resident Experiences and Burnout</vt:lpstr>
      <vt:lpstr>Resident Personal Attributes and Burnout</vt:lpstr>
      <vt:lpstr>Resident Associations with Burnout</vt:lpstr>
      <vt:lpstr>PRB-RSC Demographics 2016 vrs 2017</vt:lpstr>
      <vt:lpstr>PRB-RSC Burnout – Categorical Pediatrics  by Training Year 2016 vrs 2017</vt:lpstr>
      <vt:lpstr>PRB-RSC Program Reports</vt:lpstr>
      <vt:lpstr>PRB-RSC Program Reports</vt:lpstr>
      <vt:lpstr>Future Developments</vt:lpstr>
      <vt:lpstr>Future Developments</vt:lpstr>
      <vt:lpstr>Resident Wellness Interventions</vt:lpstr>
      <vt:lpstr>Participating Institutions</vt:lpstr>
      <vt:lpstr>PowerPoint Presentation</vt:lpstr>
      <vt:lpstr>PowerPoint Presentation</vt:lpstr>
      <vt:lpstr>Resident Experiences and Burnout</vt:lpstr>
    </vt:vector>
  </TitlesOfParts>
  <Company>Seattle Children's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McPhillips, Heather</dc:creator>
  <cp:lastModifiedBy>Mahan, John</cp:lastModifiedBy>
  <cp:revision>252</cp:revision>
  <cp:lastPrinted>2017-03-14T16:00:26Z</cp:lastPrinted>
  <dcterms:created xsi:type="dcterms:W3CDTF">2016-04-20T20:20:52Z</dcterms:created>
  <dcterms:modified xsi:type="dcterms:W3CDTF">2017-09-27T18:07:11Z</dcterms:modified>
</cp:coreProperties>
</file>